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78" r:id="rId2"/>
    <p:sldId id="257" r:id="rId3"/>
    <p:sldId id="270" r:id="rId4"/>
    <p:sldId id="258" r:id="rId5"/>
    <p:sldId id="288" r:id="rId6"/>
    <p:sldId id="290" r:id="rId7"/>
    <p:sldId id="289" r:id="rId8"/>
    <p:sldId id="260" r:id="rId9"/>
    <p:sldId id="262" r:id="rId10"/>
    <p:sldId id="261" r:id="rId11"/>
    <p:sldId id="292" r:id="rId12"/>
    <p:sldId id="282" r:id="rId13"/>
    <p:sldId id="263" r:id="rId14"/>
    <p:sldId id="259" r:id="rId15"/>
    <p:sldId id="271" r:id="rId16"/>
    <p:sldId id="285" r:id="rId17"/>
    <p:sldId id="273" r:id="rId18"/>
    <p:sldId id="286" r:id="rId19"/>
    <p:sldId id="287" r:id="rId20"/>
    <p:sldId id="281" r:id="rId21"/>
    <p:sldId id="283" r:id="rId22"/>
    <p:sldId id="264" r:id="rId23"/>
    <p:sldId id="291" r:id="rId24"/>
    <p:sldId id="279" r:id="rId25"/>
    <p:sldId id="265" r:id="rId26"/>
    <p:sldId id="266" r:id="rId27"/>
    <p:sldId id="26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373F7-6153-461A-83F9-E65B2F68336C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35106-A1F7-4C31-B666-0156B83FCA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474250-BBAA-4412-A778-AC18C80D780B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7938C2-7560-4DF9-BCBC-D032C398638D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B987EA-FBE6-4F28-9424-A49560B372F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A42505-0BAD-47D6-A482-E35573ADCDDE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AB4A77-657C-4988-959E-EFDC6ADD735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D482C-7A5F-493B-A2E9-C002B82E775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3B4F8D-39FB-4E03-81A6-994D56206C6C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35106-A1F7-4C31-B666-0156B83FCA0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87D8B-1876-4763-B1CD-FDE54D6602EC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35106-A1F7-4C31-B666-0156B83FCA0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E60A9F-74E5-413F-808F-307B06E34ECA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42BEF-EA0F-4962-B843-FCB081C9202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F80B1-945F-4C64-9F6A-5BED9091D42C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52688-BB4A-4438-9177-CE0648512E18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C5584-0949-4994-993D-C42436010D3D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F8F959-AF88-4236-B274-1E5989FF49EA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9911F-F57C-4FA8-B58D-851E0E9AA89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D65D81-3DD2-42B6-A172-C34593EE4231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E67467-ADC0-4301-B060-02BDA9FE412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K. Saffier</a:t>
            </a:r>
          </a:p>
        </p:txBody>
      </p:sp>
      <p:sp>
        <p:nvSpPr>
          <p:cNvPr id="11264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12E863-3C4E-43D0-9C92-C8837E6EE51E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35106-A1F7-4C31-B666-0156B83FCA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2B6CBE-AC64-49B2-A126-16F23D6235BD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00FF7B-82C8-41AD-BA1D-7198DD61001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5325"/>
            <a:ext cx="4551362" cy="3413125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4341813"/>
            <a:ext cx="5033963" cy="4113212"/>
          </a:xfrm>
          <a:noFill/>
          <a:ln/>
        </p:spPr>
        <p:txBody>
          <a:bodyPr lIns="90142" tIns="45072" rIns="90142" bIns="4507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E73DB-9D47-4882-B184-869006F162E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5325"/>
            <a:ext cx="4551362" cy="3413125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4341813"/>
            <a:ext cx="5033963" cy="4113212"/>
          </a:xfrm>
          <a:noFill/>
          <a:ln/>
        </p:spPr>
        <p:txBody>
          <a:bodyPr lIns="90220" tIns="45109" rIns="90220" bIns="45109"/>
          <a:lstStyle/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9E7C8-E84C-4BED-BF1D-F90AE2530BF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911" tIns="45456" rIns="90911" bIns="4545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FB5B4D-E889-41A7-B1BA-7A80A238C43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B2F104-D507-4EF5-854A-7EEF47F65D3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0A0C-F305-40E2-A928-D34506F25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A44BF9-5C9A-40EB-8B08-3D6500B283E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6816EB-D51D-462A-B61E-12B46E980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wner\Documents\Bupe%20videos_RC\bupe_RC_hx.wmv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wner\Documents\Bupe%20videos_RC\bupe_RC_withdrawal.wmv" TargetMode="Externa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cadi.samhsa.gov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Document" r:id="rId4" imgW="5474864" imgH="44426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4582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sz="40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a partial agonist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High affinity for the mu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receptor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Competes with other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blocks their effects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precipitate withdrawal in highly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dependent individuals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Slow dissociation from the mu receptor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Prolonged therapeutic effect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dependence treatment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“Ceiling effect” for stimulation of a given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218" name="Slide" r:id="rId4" imgW="4572000" imgH="34290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367463" y="6491288"/>
            <a:ext cx="22352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B Helvetica Bold" charset="0"/>
              </a:rPr>
              <a:t>Zubieta et al.,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458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sz="40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a partial agonist</a:t>
            </a:r>
            <a:endParaRPr lang="en-US" sz="40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Poor oral bioavailability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Fair sublingual  bioavailability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Takes about 10 minutes to dissolve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Schedule III drug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naloxone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(4:1)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Suboxone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or without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Subutex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Analgesic dose for mild to moderate pain is 0.3 – 0.6 mg. (0.4 mg = ~10 mg morphine)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Who is an appropriate patient?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dependent</a:t>
            </a:r>
          </a:p>
          <a:p>
            <a:pPr eaLnBrk="1" hangingPunct="1">
              <a:defRPr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Wants to stop using</a:t>
            </a:r>
          </a:p>
          <a:p>
            <a:pPr eaLnBrk="1" hangingPunct="1">
              <a:defRPr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Psychiatrically stable</a:t>
            </a: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Interested in office-based care</a:t>
            </a: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Reliable – can keep appointments</a:t>
            </a: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Agrees to urine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screens</a:t>
            </a: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Has social support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Meet Ryan -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Went to the ED in withdrawal.</a:t>
            </a:r>
          </a:p>
          <a:p>
            <a:pPr>
              <a:defRPr/>
            </a:pPr>
            <a:r>
              <a:rPr lang="en-US" dirty="0" smtClean="0"/>
              <a:t>Longstanding use of </a:t>
            </a:r>
            <a:r>
              <a:rPr lang="en-US" dirty="0" err="1" smtClean="0"/>
              <a:t>OxyContin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$100/day “habit”.</a:t>
            </a:r>
          </a:p>
          <a:p>
            <a:pPr>
              <a:defRPr/>
            </a:pPr>
            <a:r>
              <a:rPr lang="en-US" dirty="0" smtClean="0"/>
              <a:t>Snorts q day for months, then stops.</a:t>
            </a:r>
          </a:p>
          <a:p>
            <a:pPr>
              <a:defRPr/>
            </a:pPr>
            <a:r>
              <a:rPr lang="en-US" dirty="0" smtClean="0"/>
              <a:t>Moves back to the Bay Area and within  days, he’s back to using.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upe_RC_hx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583" y="0"/>
            <a:ext cx="9133417" cy="6926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“I’m tired of snorting </a:t>
            </a:r>
            <a:r>
              <a:rPr lang="en-US" dirty="0" err="1" smtClean="0">
                <a:solidFill>
                  <a:srgbClr val="FFFF00"/>
                </a:solidFill>
              </a:rPr>
              <a:t>Oxies</a:t>
            </a:r>
            <a:r>
              <a:rPr lang="en-US" dirty="0" smtClean="0">
                <a:solidFill>
                  <a:srgbClr val="FFFF00"/>
                </a:solidFill>
              </a:rPr>
              <a:t>, Doc. Can you help me?”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I’m snorting 5 </a:t>
            </a:r>
            <a:r>
              <a:rPr lang="en-US" dirty="0" err="1" smtClean="0"/>
              <a:t>oxies</a:t>
            </a:r>
            <a:r>
              <a:rPr lang="en-US" dirty="0" smtClean="0"/>
              <a:t> per day – it’s an insane amount to be putting into my body.</a:t>
            </a:r>
          </a:p>
          <a:p>
            <a:pPr>
              <a:defRPr/>
            </a:pPr>
            <a:r>
              <a:rPr lang="en-US" dirty="0" smtClean="0"/>
              <a:t>My palms are sweaty in the morning.</a:t>
            </a:r>
          </a:p>
          <a:p>
            <a:pPr>
              <a:defRPr/>
            </a:pPr>
            <a:r>
              <a:rPr lang="en-US" dirty="0" smtClean="0"/>
              <a:t>Then I have intense pain in my thighs.</a:t>
            </a:r>
          </a:p>
          <a:p>
            <a:pPr>
              <a:defRPr/>
            </a:pPr>
            <a:r>
              <a:rPr lang="en-US" dirty="0" smtClean="0"/>
              <a:t>I feel fidgety to an extreme.</a:t>
            </a:r>
          </a:p>
          <a:p>
            <a:pPr>
              <a:defRPr/>
            </a:pPr>
            <a:r>
              <a:rPr lang="en-US" dirty="0" smtClean="0"/>
              <a:t>So much physical and mental anguish.</a:t>
            </a:r>
          </a:p>
          <a:p>
            <a:pPr>
              <a:defRPr/>
            </a:pPr>
            <a:r>
              <a:rPr lang="en-US" dirty="0" smtClean="0"/>
              <a:t>I don’t want to waste money on this. It’s destroying my life.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upe_RC_withdrawal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583" y="0"/>
            <a:ext cx="9133417" cy="6926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solidFill>
                  <a:srgbClr val="FFFF00"/>
                </a:solidFill>
              </a:rPr>
              <a:t>Opioid Withdrawal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Dysphoric mood</a:t>
            </a:r>
          </a:p>
          <a:p>
            <a:pPr eaLnBrk="1" hangingPunct="1">
              <a:defRPr/>
            </a:pPr>
            <a:r>
              <a:rPr lang="en-US" smtClean="0"/>
              <a:t>Craving</a:t>
            </a:r>
          </a:p>
          <a:p>
            <a:pPr eaLnBrk="1" hangingPunct="1">
              <a:defRPr/>
            </a:pPr>
            <a:r>
              <a:rPr lang="en-US" smtClean="0"/>
              <a:t>Irritability</a:t>
            </a:r>
          </a:p>
          <a:p>
            <a:pPr eaLnBrk="1" hangingPunct="1">
              <a:defRPr/>
            </a:pPr>
            <a:r>
              <a:rPr lang="en-US" smtClean="0"/>
              <a:t>Tearing, rhinorrhea</a:t>
            </a:r>
          </a:p>
          <a:p>
            <a:pPr eaLnBrk="1" hangingPunct="1">
              <a:defRPr/>
            </a:pPr>
            <a:r>
              <a:rPr lang="en-US" smtClean="0"/>
              <a:t>Fever, chills</a:t>
            </a:r>
          </a:p>
          <a:p>
            <a:pPr eaLnBrk="1" hangingPunct="1">
              <a:defRPr/>
            </a:pPr>
            <a:r>
              <a:rPr lang="en-US" smtClean="0"/>
              <a:t>Sweating</a:t>
            </a:r>
          </a:p>
          <a:p>
            <a:pPr eaLnBrk="1" hangingPunct="1">
              <a:defRPr/>
            </a:pPr>
            <a:r>
              <a:rPr lang="en-US" smtClean="0"/>
              <a:t>Gooseflesh </a:t>
            </a:r>
            <a:r>
              <a:rPr lang="en-US" sz="2400" smtClean="0"/>
              <a:t>(cold turkey)</a:t>
            </a:r>
          </a:p>
          <a:p>
            <a:pPr eaLnBrk="1" hangingPunct="1">
              <a:defRPr/>
            </a:pPr>
            <a:r>
              <a:rPr lang="en-US" smtClean="0"/>
              <a:t>Dilated pupils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Muscle aches</a:t>
            </a:r>
          </a:p>
          <a:p>
            <a:pPr eaLnBrk="1" hangingPunct="1">
              <a:defRPr/>
            </a:pPr>
            <a:r>
              <a:rPr lang="en-US" smtClean="0"/>
              <a:t>Back pain</a:t>
            </a:r>
          </a:p>
          <a:p>
            <a:pPr eaLnBrk="1" hangingPunct="1">
              <a:defRPr/>
            </a:pPr>
            <a:r>
              <a:rPr lang="en-US" smtClean="0"/>
              <a:t>Tremor</a:t>
            </a:r>
          </a:p>
          <a:p>
            <a:pPr eaLnBrk="1" hangingPunct="1">
              <a:defRPr/>
            </a:pPr>
            <a:r>
              <a:rPr lang="en-US" smtClean="0"/>
              <a:t>Yawning</a:t>
            </a:r>
          </a:p>
          <a:p>
            <a:pPr eaLnBrk="1" hangingPunct="1">
              <a:defRPr/>
            </a:pPr>
            <a:r>
              <a:rPr lang="en-US" smtClean="0"/>
              <a:t>Restless sleep, then</a:t>
            </a:r>
          </a:p>
          <a:p>
            <a:pPr eaLnBrk="1" hangingPunct="1">
              <a:defRPr/>
            </a:pPr>
            <a:r>
              <a:rPr lang="en-US" smtClean="0"/>
              <a:t>Insomnia</a:t>
            </a:r>
          </a:p>
          <a:p>
            <a:pPr eaLnBrk="1" hangingPunct="1">
              <a:defRPr/>
            </a:pPr>
            <a:r>
              <a:rPr lang="en-US" smtClean="0"/>
              <a:t>Anorexia</a:t>
            </a:r>
          </a:p>
          <a:p>
            <a:pPr eaLnBrk="1" hangingPunct="1">
              <a:defRPr/>
            </a:pPr>
            <a:r>
              <a:rPr lang="en-US" smtClean="0"/>
              <a:t>N/V, diarrhea, cramps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09600"/>
            <a:ext cx="8229600" cy="2438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Group Treatment For </a:t>
            </a:r>
            <a:r>
              <a:rPr lang="en-US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Opioid</a:t>
            </a: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Addiction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276600"/>
            <a:ext cx="87630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Ken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Saffier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MD, Natasha Pinto, MD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And Patients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CCRMC/HC Noon Conference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February 18, 2010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br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8153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smtClean="0">
                <a:solidFill>
                  <a:srgbClr val="FFFF00"/>
                </a:solidFill>
              </a:rPr>
              <a:t>Uses of Buprenorphine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Buprenorphine maintenance</a:t>
            </a:r>
          </a:p>
          <a:p>
            <a:pPr lvl="1" eaLnBrk="1" hangingPunct="1">
              <a:defRPr/>
            </a:pPr>
            <a:r>
              <a:rPr lang="en-US" smtClean="0"/>
              <a:t>Short acting opioids</a:t>
            </a:r>
          </a:p>
          <a:p>
            <a:pPr lvl="1" eaLnBrk="1" hangingPunct="1">
              <a:defRPr/>
            </a:pPr>
            <a:r>
              <a:rPr lang="en-US" smtClean="0"/>
              <a:t>Long acting opioids</a:t>
            </a:r>
          </a:p>
          <a:p>
            <a:pPr eaLnBrk="1" hangingPunct="1">
              <a:defRPr/>
            </a:pPr>
            <a:r>
              <a:rPr lang="en-US" smtClean="0"/>
              <a:t>Buprenorphine detox</a:t>
            </a:r>
          </a:p>
          <a:p>
            <a:pPr eaLnBrk="1" hangingPunct="1">
              <a:defRPr/>
            </a:pPr>
            <a:r>
              <a:rPr lang="en-US" smtClean="0"/>
              <a:t>Buprenorphine taper</a:t>
            </a:r>
          </a:p>
          <a:p>
            <a:pPr eaLnBrk="1" hangingPunct="1">
              <a:defRPr/>
            </a:pPr>
            <a:r>
              <a:rPr lang="en-US" smtClean="0"/>
              <a:t>(As an analgesic (buprenex))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150938" y="1600200"/>
            <a:ext cx="7185025" cy="2762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 type="none" w="sm" len="sm"/>
            <a:tailEnd type="none" w="sm" len="sm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sz="32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vs. Placebo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US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Heroin Dependence</a:t>
            </a:r>
            <a:r>
              <a:rPr lang="en-US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Kakko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Lancet 2003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713663" y="3398838"/>
            <a:ext cx="25400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7713663" y="3560763"/>
            <a:ext cx="25400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7713663" y="4703763"/>
            <a:ext cx="25400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8075613" y="5176838"/>
            <a:ext cx="26987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3578225" y="6376988"/>
            <a:ext cx="2646363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Treatment duration (days)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 rot="-5400000">
            <a:off x="147638" y="3656013"/>
            <a:ext cx="2873375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Remaining in treatment  (nr)</a:t>
            </a:r>
          </a:p>
        </p:txBody>
      </p:sp>
      <p:sp>
        <p:nvSpPr>
          <p:cNvPr id="41994" name="Freeform 10"/>
          <p:cNvSpPr>
            <a:spLocks/>
          </p:cNvSpPr>
          <p:nvPr/>
        </p:nvSpPr>
        <p:spPr bwMode="auto">
          <a:xfrm>
            <a:off x="2259013" y="2451100"/>
            <a:ext cx="846137" cy="3481388"/>
          </a:xfrm>
          <a:custGeom>
            <a:avLst/>
            <a:gdLst>
              <a:gd name="T0" fmla="*/ 0 w 2294"/>
              <a:gd name="T1" fmla="*/ 0 h 8309"/>
              <a:gd name="T2" fmla="*/ 5578085 w 2294"/>
              <a:gd name="T3" fmla="*/ 0 h 8309"/>
              <a:gd name="T4" fmla="*/ 5578085 w 2294"/>
              <a:gd name="T5" fmla="*/ 72854394 h 8309"/>
              <a:gd name="T6" fmla="*/ 16462048 w 2294"/>
              <a:gd name="T7" fmla="*/ 72854394 h 8309"/>
              <a:gd name="T8" fmla="*/ 16462048 w 2294"/>
              <a:gd name="T9" fmla="*/ 145884345 h 8309"/>
              <a:gd name="T10" fmla="*/ 22039763 w 2294"/>
              <a:gd name="T11" fmla="*/ 145884345 h 8309"/>
              <a:gd name="T12" fmla="*/ 22039763 w 2294"/>
              <a:gd name="T13" fmla="*/ 218914269 h 8309"/>
              <a:gd name="T14" fmla="*/ 32787622 w 2294"/>
              <a:gd name="T15" fmla="*/ 218914269 h 8309"/>
              <a:gd name="T16" fmla="*/ 32787622 w 2294"/>
              <a:gd name="T17" fmla="*/ 291768271 h 8309"/>
              <a:gd name="T18" fmla="*/ 32787622 w 2294"/>
              <a:gd name="T19" fmla="*/ 291768271 h 8309"/>
              <a:gd name="T20" fmla="*/ 32787622 w 2294"/>
              <a:gd name="T21" fmla="*/ 364798195 h 8309"/>
              <a:gd name="T22" fmla="*/ 32787622 w 2294"/>
              <a:gd name="T23" fmla="*/ 364798195 h 8309"/>
              <a:gd name="T24" fmla="*/ 32787622 w 2294"/>
              <a:gd name="T25" fmla="*/ 437477006 h 8309"/>
              <a:gd name="T26" fmla="*/ 32787622 w 2294"/>
              <a:gd name="T27" fmla="*/ 437477006 h 8309"/>
              <a:gd name="T28" fmla="*/ 32787622 w 2294"/>
              <a:gd name="T29" fmla="*/ 510507035 h 8309"/>
              <a:gd name="T30" fmla="*/ 38501811 w 2294"/>
              <a:gd name="T31" fmla="*/ 510507035 h 8309"/>
              <a:gd name="T32" fmla="*/ 38501811 w 2294"/>
              <a:gd name="T33" fmla="*/ 583536960 h 8309"/>
              <a:gd name="T34" fmla="*/ 38501811 w 2294"/>
              <a:gd name="T35" fmla="*/ 583536960 h 8309"/>
              <a:gd name="T36" fmla="*/ 38501811 w 2294"/>
              <a:gd name="T37" fmla="*/ 656390909 h 8309"/>
              <a:gd name="T38" fmla="*/ 38501811 w 2294"/>
              <a:gd name="T39" fmla="*/ 656390909 h 8309"/>
              <a:gd name="T40" fmla="*/ 38501811 w 2294"/>
              <a:gd name="T41" fmla="*/ 729420833 h 8309"/>
              <a:gd name="T42" fmla="*/ 38501811 w 2294"/>
              <a:gd name="T43" fmla="*/ 729420833 h 8309"/>
              <a:gd name="T44" fmla="*/ 38501811 w 2294"/>
              <a:gd name="T45" fmla="*/ 802450758 h 8309"/>
              <a:gd name="T46" fmla="*/ 38501811 w 2294"/>
              <a:gd name="T47" fmla="*/ 802450758 h 8309"/>
              <a:gd name="T48" fmla="*/ 38501811 w 2294"/>
              <a:gd name="T49" fmla="*/ 875305126 h 8309"/>
              <a:gd name="T50" fmla="*/ 43807685 w 2294"/>
              <a:gd name="T51" fmla="*/ 875305126 h 8309"/>
              <a:gd name="T52" fmla="*/ 43807685 w 2294"/>
              <a:gd name="T53" fmla="*/ 948159284 h 8309"/>
              <a:gd name="T54" fmla="*/ 43807685 w 2294"/>
              <a:gd name="T55" fmla="*/ 948159284 h 8309"/>
              <a:gd name="T56" fmla="*/ 43807685 w 2294"/>
              <a:gd name="T57" fmla="*/ 1021189209 h 8309"/>
              <a:gd name="T58" fmla="*/ 43807685 w 2294"/>
              <a:gd name="T59" fmla="*/ 1021189209 h 8309"/>
              <a:gd name="T60" fmla="*/ 43807685 w 2294"/>
              <a:gd name="T61" fmla="*/ 1094043157 h 8309"/>
              <a:gd name="T62" fmla="*/ 49249675 w 2294"/>
              <a:gd name="T63" fmla="*/ 1094043157 h 8309"/>
              <a:gd name="T64" fmla="*/ 49249675 w 2294"/>
              <a:gd name="T65" fmla="*/ 1167073082 h 8309"/>
              <a:gd name="T66" fmla="*/ 87615370 w 2294"/>
              <a:gd name="T67" fmla="*/ 1167073082 h 8309"/>
              <a:gd name="T68" fmla="*/ 87615370 w 2294"/>
              <a:gd name="T69" fmla="*/ 1240103007 h 8309"/>
              <a:gd name="T70" fmla="*/ 104077435 w 2294"/>
              <a:gd name="T71" fmla="*/ 1240103007 h 8309"/>
              <a:gd name="T72" fmla="*/ 104077435 w 2294"/>
              <a:gd name="T73" fmla="*/ 1312957793 h 8309"/>
              <a:gd name="T74" fmla="*/ 169788760 w 2294"/>
              <a:gd name="T75" fmla="*/ 1312957793 h 8309"/>
              <a:gd name="T76" fmla="*/ 169788760 w 2294"/>
              <a:gd name="T77" fmla="*/ 1385986880 h 8309"/>
              <a:gd name="T78" fmla="*/ 312095784 w 2294"/>
              <a:gd name="T79" fmla="*/ 1385986880 h 8309"/>
              <a:gd name="T80" fmla="*/ 312095784 w 2294"/>
              <a:gd name="T81" fmla="*/ 1458666529 h 830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294"/>
              <a:gd name="T124" fmla="*/ 0 h 8309"/>
              <a:gd name="T125" fmla="*/ 2294 w 2294"/>
              <a:gd name="T126" fmla="*/ 8309 h 830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294" h="8309">
                <a:moveTo>
                  <a:pt x="0" y="0"/>
                </a:moveTo>
                <a:lnTo>
                  <a:pt x="41" y="0"/>
                </a:lnTo>
                <a:lnTo>
                  <a:pt x="41" y="415"/>
                </a:lnTo>
                <a:lnTo>
                  <a:pt x="121" y="415"/>
                </a:lnTo>
                <a:lnTo>
                  <a:pt x="121" y="831"/>
                </a:lnTo>
                <a:lnTo>
                  <a:pt x="162" y="831"/>
                </a:lnTo>
                <a:lnTo>
                  <a:pt x="162" y="1247"/>
                </a:lnTo>
                <a:lnTo>
                  <a:pt x="241" y="1247"/>
                </a:lnTo>
                <a:lnTo>
                  <a:pt x="241" y="1662"/>
                </a:lnTo>
                <a:lnTo>
                  <a:pt x="241" y="2078"/>
                </a:lnTo>
                <a:lnTo>
                  <a:pt x="241" y="2492"/>
                </a:lnTo>
                <a:lnTo>
                  <a:pt x="241" y="2908"/>
                </a:lnTo>
                <a:lnTo>
                  <a:pt x="283" y="2908"/>
                </a:lnTo>
                <a:lnTo>
                  <a:pt x="283" y="3324"/>
                </a:lnTo>
                <a:lnTo>
                  <a:pt x="283" y="3739"/>
                </a:lnTo>
                <a:lnTo>
                  <a:pt x="283" y="4155"/>
                </a:lnTo>
                <a:lnTo>
                  <a:pt x="283" y="4571"/>
                </a:lnTo>
                <a:lnTo>
                  <a:pt x="283" y="4986"/>
                </a:lnTo>
                <a:lnTo>
                  <a:pt x="322" y="4986"/>
                </a:lnTo>
                <a:lnTo>
                  <a:pt x="322" y="5401"/>
                </a:lnTo>
                <a:lnTo>
                  <a:pt x="322" y="5817"/>
                </a:lnTo>
                <a:lnTo>
                  <a:pt x="322" y="6232"/>
                </a:lnTo>
                <a:lnTo>
                  <a:pt x="362" y="6232"/>
                </a:lnTo>
                <a:lnTo>
                  <a:pt x="362" y="6648"/>
                </a:lnTo>
                <a:lnTo>
                  <a:pt x="644" y="6648"/>
                </a:lnTo>
                <a:lnTo>
                  <a:pt x="644" y="7064"/>
                </a:lnTo>
                <a:lnTo>
                  <a:pt x="765" y="7064"/>
                </a:lnTo>
                <a:lnTo>
                  <a:pt x="765" y="7479"/>
                </a:lnTo>
                <a:lnTo>
                  <a:pt x="1248" y="7479"/>
                </a:lnTo>
                <a:lnTo>
                  <a:pt x="1248" y="7895"/>
                </a:lnTo>
                <a:lnTo>
                  <a:pt x="2294" y="7895"/>
                </a:lnTo>
                <a:lnTo>
                  <a:pt x="2294" y="8309"/>
                </a:ln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2205038" y="2387600"/>
            <a:ext cx="109537" cy="127000"/>
          </a:xfrm>
          <a:prstGeom prst="rect">
            <a:avLst/>
          </a:prstGeom>
          <a:solidFill>
            <a:srgbClr val="000000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2219325" y="2563813"/>
            <a:ext cx="109538" cy="123825"/>
          </a:xfrm>
          <a:prstGeom prst="rect">
            <a:avLst/>
          </a:prstGeom>
          <a:solidFill>
            <a:srgbClr val="000000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2249488" y="2738438"/>
            <a:ext cx="107950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2265363" y="2911475"/>
            <a:ext cx="107950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2293938" y="3086100"/>
            <a:ext cx="111125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2293938" y="3259138"/>
            <a:ext cx="111125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2293938" y="3433763"/>
            <a:ext cx="111125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2293938" y="3608388"/>
            <a:ext cx="111125" cy="125412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2309813" y="3783013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2309813" y="3957638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2309813" y="4130675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2309813" y="4305300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2309813" y="4479925"/>
            <a:ext cx="109537" cy="122238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2324100" y="4651375"/>
            <a:ext cx="107950" cy="125413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2324100" y="4827588"/>
            <a:ext cx="107950" cy="122237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2324100" y="5000625"/>
            <a:ext cx="107950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2338388" y="5175250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2443163" y="5348288"/>
            <a:ext cx="107950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2487613" y="5522913"/>
            <a:ext cx="109537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2663825" y="5695950"/>
            <a:ext cx="109538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3051175" y="5870575"/>
            <a:ext cx="107950" cy="125413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6" name="Freeform 32"/>
          <p:cNvSpPr>
            <a:spLocks/>
          </p:cNvSpPr>
          <p:nvPr/>
        </p:nvSpPr>
        <p:spPr bwMode="auto">
          <a:xfrm>
            <a:off x="2259013" y="2451100"/>
            <a:ext cx="5405437" cy="871538"/>
          </a:xfrm>
          <a:custGeom>
            <a:avLst/>
            <a:gdLst>
              <a:gd name="T0" fmla="*/ 0 w 14687"/>
              <a:gd name="T1" fmla="*/ 0 h 2078"/>
              <a:gd name="T2" fmla="*/ 16390028 w 14687"/>
              <a:gd name="T3" fmla="*/ 0 h 2078"/>
              <a:gd name="T4" fmla="*/ 16390028 w 14687"/>
              <a:gd name="T5" fmla="*/ 73001156 h 2078"/>
              <a:gd name="T6" fmla="*/ 643141020 w 14687"/>
              <a:gd name="T7" fmla="*/ 73001156 h 2078"/>
              <a:gd name="T8" fmla="*/ 643141020 w 14687"/>
              <a:gd name="T9" fmla="*/ 146178045 h 2078"/>
              <a:gd name="T10" fmla="*/ 844833841 w 14687"/>
              <a:gd name="T11" fmla="*/ 146178045 h 2078"/>
              <a:gd name="T12" fmla="*/ 844833841 w 14687"/>
              <a:gd name="T13" fmla="*/ 219355327 h 2078"/>
              <a:gd name="T14" fmla="*/ 1302671694 w 14687"/>
              <a:gd name="T15" fmla="*/ 219355327 h 2078"/>
              <a:gd name="T16" fmla="*/ 1302671694 w 14687"/>
              <a:gd name="T17" fmla="*/ 292356509 h 2078"/>
              <a:gd name="T18" fmla="*/ 1460748021 w 14687"/>
              <a:gd name="T19" fmla="*/ 292356509 h 2078"/>
              <a:gd name="T20" fmla="*/ 1460748021 w 14687"/>
              <a:gd name="T21" fmla="*/ 365533372 h 2078"/>
              <a:gd name="T22" fmla="*/ 1989429209 w 14687"/>
              <a:gd name="T23" fmla="*/ 365533372 h 2078"/>
              <a:gd name="T24" fmla="*/ 1989429209 w 14687"/>
              <a:gd name="T25" fmla="*/ 365533372 h 207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687"/>
              <a:gd name="T40" fmla="*/ 0 h 2078"/>
              <a:gd name="T41" fmla="*/ 14687 w 14687"/>
              <a:gd name="T42" fmla="*/ 2078 h 207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687" h="2078">
                <a:moveTo>
                  <a:pt x="0" y="0"/>
                </a:moveTo>
                <a:lnTo>
                  <a:pt x="121" y="0"/>
                </a:lnTo>
                <a:lnTo>
                  <a:pt x="121" y="415"/>
                </a:lnTo>
                <a:lnTo>
                  <a:pt x="4748" y="415"/>
                </a:lnTo>
                <a:lnTo>
                  <a:pt x="4748" y="831"/>
                </a:lnTo>
                <a:lnTo>
                  <a:pt x="6237" y="831"/>
                </a:lnTo>
                <a:lnTo>
                  <a:pt x="6237" y="1247"/>
                </a:lnTo>
                <a:lnTo>
                  <a:pt x="9617" y="1247"/>
                </a:lnTo>
                <a:lnTo>
                  <a:pt x="9617" y="1662"/>
                </a:lnTo>
                <a:lnTo>
                  <a:pt x="10784" y="1662"/>
                </a:lnTo>
                <a:lnTo>
                  <a:pt x="10784" y="2078"/>
                </a:lnTo>
                <a:lnTo>
                  <a:pt x="14687" y="2078"/>
                </a:ln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7" name="Oval 33"/>
          <p:cNvSpPr>
            <a:spLocks noChangeArrowheads="1"/>
          </p:cNvSpPr>
          <p:nvPr/>
        </p:nvSpPr>
        <p:spPr bwMode="auto">
          <a:xfrm>
            <a:off x="2205038" y="2387600"/>
            <a:ext cx="109537" cy="127000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8" name="Oval 34"/>
          <p:cNvSpPr>
            <a:spLocks noChangeArrowheads="1"/>
          </p:cNvSpPr>
          <p:nvPr/>
        </p:nvSpPr>
        <p:spPr bwMode="auto">
          <a:xfrm>
            <a:off x="2249488" y="2563813"/>
            <a:ext cx="107950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9" name="Oval 35"/>
          <p:cNvSpPr>
            <a:spLocks noChangeArrowheads="1"/>
          </p:cNvSpPr>
          <p:nvPr/>
        </p:nvSpPr>
        <p:spPr bwMode="auto">
          <a:xfrm>
            <a:off x="3954463" y="2738438"/>
            <a:ext cx="106362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0" name="Oval 36"/>
          <p:cNvSpPr>
            <a:spLocks noChangeArrowheads="1"/>
          </p:cNvSpPr>
          <p:nvPr/>
        </p:nvSpPr>
        <p:spPr bwMode="auto">
          <a:xfrm>
            <a:off x="4502150" y="2911475"/>
            <a:ext cx="107950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1" name="Oval 37"/>
          <p:cNvSpPr>
            <a:spLocks noChangeArrowheads="1"/>
          </p:cNvSpPr>
          <p:nvPr/>
        </p:nvSpPr>
        <p:spPr bwMode="auto">
          <a:xfrm>
            <a:off x="5745163" y="3086100"/>
            <a:ext cx="107950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2" name="Oval 38"/>
          <p:cNvSpPr>
            <a:spLocks noChangeArrowheads="1"/>
          </p:cNvSpPr>
          <p:nvPr/>
        </p:nvSpPr>
        <p:spPr bwMode="auto">
          <a:xfrm>
            <a:off x="6173788" y="3259138"/>
            <a:ext cx="111125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3" name="Oval 39"/>
          <p:cNvSpPr>
            <a:spLocks noChangeArrowheads="1"/>
          </p:cNvSpPr>
          <p:nvPr/>
        </p:nvSpPr>
        <p:spPr bwMode="auto">
          <a:xfrm>
            <a:off x="7612063" y="3259138"/>
            <a:ext cx="107950" cy="123825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4" name="Line 40"/>
          <p:cNvSpPr>
            <a:spLocks noChangeShapeType="1"/>
          </p:cNvSpPr>
          <p:nvPr/>
        </p:nvSpPr>
        <p:spPr bwMode="auto">
          <a:xfrm>
            <a:off x="2120900" y="2103438"/>
            <a:ext cx="5683250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2112963" y="2103438"/>
            <a:ext cx="1587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6" name="Line 42"/>
          <p:cNvSpPr>
            <a:spLocks noChangeShapeType="1"/>
          </p:cNvSpPr>
          <p:nvPr/>
        </p:nvSpPr>
        <p:spPr bwMode="auto">
          <a:xfrm>
            <a:off x="2851150" y="2103438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7" name="Line 43"/>
          <p:cNvSpPr>
            <a:spLocks noChangeShapeType="1"/>
          </p:cNvSpPr>
          <p:nvPr/>
        </p:nvSpPr>
        <p:spPr bwMode="auto">
          <a:xfrm>
            <a:off x="3594100" y="2103438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8" name="Line 44"/>
          <p:cNvSpPr>
            <a:spLocks noChangeShapeType="1"/>
          </p:cNvSpPr>
          <p:nvPr/>
        </p:nvSpPr>
        <p:spPr bwMode="auto">
          <a:xfrm>
            <a:off x="4333875" y="2103438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9" name="Line 45"/>
          <p:cNvSpPr>
            <a:spLocks noChangeShapeType="1"/>
          </p:cNvSpPr>
          <p:nvPr/>
        </p:nvSpPr>
        <p:spPr bwMode="auto">
          <a:xfrm>
            <a:off x="5073650" y="2103438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0" name="Line 46"/>
          <p:cNvSpPr>
            <a:spLocks noChangeShapeType="1"/>
          </p:cNvSpPr>
          <p:nvPr/>
        </p:nvSpPr>
        <p:spPr bwMode="auto">
          <a:xfrm>
            <a:off x="5813425" y="2103438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6554788" y="2103438"/>
            <a:ext cx="3175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2" name="Line 48"/>
          <p:cNvSpPr>
            <a:spLocks noChangeShapeType="1"/>
          </p:cNvSpPr>
          <p:nvPr/>
        </p:nvSpPr>
        <p:spPr bwMode="auto">
          <a:xfrm>
            <a:off x="7296150" y="2103438"/>
            <a:ext cx="0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3" name="Line 49"/>
          <p:cNvSpPr>
            <a:spLocks noChangeShapeType="1"/>
          </p:cNvSpPr>
          <p:nvPr/>
        </p:nvSpPr>
        <p:spPr bwMode="auto">
          <a:xfrm>
            <a:off x="2259013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4" name="Line 50"/>
          <p:cNvSpPr>
            <a:spLocks noChangeShapeType="1"/>
          </p:cNvSpPr>
          <p:nvPr/>
        </p:nvSpPr>
        <p:spPr bwMode="auto">
          <a:xfrm>
            <a:off x="2408238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5" name="Line 51"/>
          <p:cNvSpPr>
            <a:spLocks noChangeShapeType="1"/>
          </p:cNvSpPr>
          <p:nvPr/>
        </p:nvSpPr>
        <p:spPr bwMode="auto">
          <a:xfrm>
            <a:off x="25558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6" name="Line 52"/>
          <p:cNvSpPr>
            <a:spLocks noChangeShapeType="1"/>
          </p:cNvSpPr>
          <p:nvPr/>
        </p:nvSpPr>
        <p:spPr bwMode="auto">
          <a:xfrm>
            <a:off x="2701925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7" name="Line 53"/>
          <p:cNvSpPr>
            <a:spLocks noChangeShapeType="1"/>
          </p:cNvSpPr>
          <p:nvPr/>
        </p:nvSpPr>
        <p:spPr bwMode="auto">
          <a:xfrm>
            <a:off x="28511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8" name="Line 54"/>
          <p:cNvSpPr>
            <a:spLocks noChangeShapeType="1"/>
          </p:cNvSpPr>
          <p:nvPr/>
        </p:nvSpPr>
        <p:spPr bwMode="auto">
          <a:xfrm>
            <a:off x="3001963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9" name="Line 55"/>
          <p:cNvSpPr>
            <a:spLocks noChangeShapeType="1"/>
          </p:cNvSpPr>
          <p:nvPr/>
        </p:nvSpPr>
        <p:spPr bwMode="auto">
          <a:xfrm>
            <a:off x="3148013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0" name="Line 56"/>
          <p:cNvSpPr>
            <a:spLocks noChangeShapeType="1"/>
          </p:cNvSpPr>
          <p:nvPr/>
        </p:nvSpPr>
        <p:spPr bwMode="auto">
          <a:xfrm>
            <a:off x="3295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1" name="Line 57"/>
          <p:cNvSpPr>
            <a:spLocks noChangeShapeType="1"/>
          </p:cNvSpPr>
          <p:nvPr/>
        </p:nvSpPr>
        <p:spPr bwMode="auto">
          <a:xfrm>
            <a:off x="34448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2" name="Line 58"/>
          <p:cNvSpPr>
            <a:spLocks noChangeShapeType="1"/>
          </p:cNvSpPr>
          <p:nvPr/>
        </p:nvSpPr>
        <p:spPr bwMode="auto">
          <a:xfrm>
            <a:off x="359410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3" name="Line 59"/>
          <p:cNvSpPr>
            <a:spLocks noChangeShapeType="1"/>
          </p:cNvSpPr>
          <p:nvPr/>
        </p:nvSpPr>
        <p:spPr bwMode="auto">
          <a:xfrm>
            <a:off x="37401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4" name="Line 60"/>
          <p:cNvSpPr>
            <a:spLocks noChangeShapeType="1"/>
          </p:cNvSpPr>
          <p:nvPr/>
        </p:nvSpPr>
        <p:spPr bwMode="auto">
          <a:xfrm>
            <a:off x="3887788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5" name="Line 61"/>
          <p:cNvSpPr>
            <a:spLocks noChangeShapeType="1"/>
          </p:cNvSpPr>
          <p:nvPr/>
        </p:nvSpPr>
        <p:spPr bwMode="auto">
          <a:xfrm>
            <a:off x="4037013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6" name="Line 62"/>
          <p:cNvSpPr>
            <a:spLocks noChangeShapeType="1"/>
          </p:cNvSpPr>
          <p:nvPr/>
        </p:nvSpPr>
        <p:spPr bwMode="auto">
          <a:xfrm>
            <a:off x="4184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7" name="Line 63"/>
          <p:cNvSpPr>
            <a:spLocks noChangeShapeType="1"/>
          </p:cNvSpPr>
          <p:nvPr/>
        </p:nvSpPr>
        <p:spPr bwMode="auto">
          <a:xfrm>
            <a:off x="43338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8" name="Line 64"/>
          <p:cNvSpPr>
            <a:spLocks noChangeShapeType="1"/>
          </p:cNvSpPr>
          <p:nvPr/>
        </p:nvSpPr>
        <p:spPr bwMode="auto">
          <a:xfrm>
            <a:off x="4479925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9" name="Line 65"/>
          <p:cNvSpPr>
            <a:spLocks noChangeShapeType="1"/>
          </p:cNvSpPr>
          <p:nvPr/>
        </p:nvSpPr>
        <p:spPr bwMode="auto">
          <a:xfrm>
            <a:off x="46291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0" name="Line 66"/>
          <p:cNvSpPr>
            <a:spLocks noChangeShapeType="1"/>
          </p:cNvSpPr>
          <p:nvPr/>
        </p:nvSpPr>
        <p:spPr bwMode="auto">
          <a:xfrm>
            <a:off x="4776788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1" name="Line 67"/>
          <p:cNvSpPr>
            <a:spLocks noChangeShapeType="1"/>
          </p:cNvSpPr>
          <p:nvPr/>
        </p:nvSpPr>
        <p:spPr bwMode="auto">
          <a:xfrm>
            <a:off x="4926013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2" name="Line 68"/>
          <p:cNvSpPr>
            <a:spLocks noChangeShapeType="1"/>
          </p:cNvSpPr>
          <p:nvPr/>
        </p:nvSpPr>
        <p:spPr bwMode="auto">
          <a:xfrm>
            <a:off x="5073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3" name="Line 69"/>
          <p:cNvSpPr>
            <a:spLocks noChangeShapeType="1"/>
          </p:cNvSpPr>
          <p:nvPr/>
        </p:nvSpPr>
        <p:spPr bwMode="auto">
          <a:xfrm>
            <a:off x="52228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4" name="Line 70"/>
          <p:cNvSpPr>
            <a:spLocks noChangeShapeType="1"/>
          </p:cNvSpPr>
          <p:nvPr/>
        </p:nvSpPr>
        <p:spPr bwMode="auto">
          <a:xfrm>
            <a:off x="5368925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5" name="Line 71"/>
          <p:cNvSpPr>
            <a:spLocks noChangeShapeType="1"/>
          </p:cNvSpPr>
          <p:nvPr/>
        </p:nvSpPr>
        <p:spPr bwMode="auto">
          <a:xfrm>
            <a:off x="55181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6" name="Line 72"/>
          <p:cNvSpPr>
            <a:spLocks noChangeShapeType="1"/>
          </p:cNvSpPr>
          <p:nvPr/>
        </p:nvSpPr>
        <p:spPr bwMode="auto">
          <a:xfrm>
            <a:off x="5665788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7" name="Line 73"/>
          <p:cNvSpPr>
            <a:spLocks noChangeShapeType="1"/>
          </p:cNvSpPr>
          <p:nvPr/>
        </p:nvSpPr>
        <p:spPr bwMode="auto">
          <a:xfrm>
            <a:off x="581342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8" name="Line 74"/>
          <p:cNvSpPr>
            <a:spLocks noChangeShapeType="1"/>
          </p:cNvSpPr>
          <p:nvPr/>
        </p:nvSpPr>
        <p:spPr bwMode="auto">
          <a:xfrm>
            <a:off x="5962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9" name="Line 75"/>
          <p:cNvSpPr>
            <a:spLocks noChangeShapeType="1"/>
          </p:cNvSpPr>
          <p:nvPr/>
        </p:nvSpPr>
        <p:spPr bwMode="auto">
          <a:xfrm>
            <a:off x="61118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0" name="Line 76"/>
          <p:cNvSpPr>
            <a:spLocks noChangeShapeType="1"/>
          </p:cNvSpPr>
          <p:nvPr/>
        </p:nvSpPr>
        <p:spPr bwMode="auto">
          <a:xfrm>
            <a:off x="6257925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1" name="Line 77"/>
          <p:cNvSpPr>
            <a:spLocks noChangeShapeType="1"/>
          </p:cNvSpPr>
          <p:nvPr/>
        </p:nvSpPr>
        <p:spPr bwMode="auto">
          <a:xfrm>
            <a:off x="6407150" y="2103438"/>
            <a:ext cx="0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2" name="Line 78"/>
          <p:cNvSpPr>
            <a:spLocks noChangeShapeType="1"/>
          </p:cNvSpPr>
          <p:nvPr/>
        </p:nvSpPr>
        <p:spPr bwMode="auto">
          <a:xfrm>
            <a:off x="6554788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3" name="Line 79"/>
          <p:cNvSpPr>
            <a:spLocks noChangeShapeType="1"/>
          </p:cNvSpPr>
          <p:nvPr/>
        </p:nvSpPr>
        <p:spPr bwMode="auto">
          <a:xfrm>
            <a:off x="670242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4" name="Line 80"/>
          <p:cNvSpPr>
            <a:spLocks noChangeShapeType="1"/>
          </p:cNvSpPr>
          <p:nvPr/>
        </p:nvSpPr>
        <p:spPr bwMode="auto">
          <a:xfrm>
            <a:off x="6851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5" name="Line 81"/>
          <p:cNvSpPr>
            <a:spLocks noChangeShapeType="1"/>
          </p:cNvSpPr>
          <p:nvPr/>
        </p:nvSpPr>
        <p:spPr bwMode="auto">
          <a:xfrm>
            <a:off x="6999288" y="2103438"/>
            <a:ext cx="1587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6" name="Line 82"/>
          <p:cNvSpPr>
            <a:spLocks noChangeShapeType="1"/>
          </p:cNvSpPr>
          <p:nvPr/>
        </p:nvSpPr>
        <p:spPr bwMode="auto">
          <a:xfrm>
            <a:off x="7146925" y="2103438"/>
            <a:ext cx="3175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7" name="Line 83"/>
          <p:cNvSpPr>
            <a:spLocks noChangeShapeType="1"/>
          </p:cNvSpPr>
          <p:nvPr/>
        </p:nvSpPr>
        <p:spPr bwMode="auto">
          <a:xfrm>
            <a:off x="7296150" y="2103438"/>
            <a:ext cx="0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8" name="Line 84"/>
          <p:cNvSpPr>
            <a:spLocks noChangeShapeType="1"/>
          </p:cNvSpPr>
          <p:nvPr/>
        </p:nvSpPr>
        <p:spPr bwMode="auto">
          <a:xfrm>
            <a:off x="744537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9" name="Line 85"/>
          <p:cNvSpPr>
            <a:spLocks noChangeShapeType="1"/>
          </p:cNvSpPr>
          <p:nvPr/>
        </p:nvSpPr>
        <p:spPr bwMode="auto">
          <a:xfrm>
            <a:off x="7591425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0" name="Line 86"/>
          <p:cNvSpPr>
            <a:spLocks noChangeShapeType="1"/>
          </p:cNvSpPr>
          <p:nvPr/>
        </p:nvSpPr>
        <p:spPr bwMode="auto">
          <a:xfrm>
            <a:off x="7740650" y="2103438"/>
            <a:ext cx="1588" cy="19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1" name="Line 87"/>
          <p:cNvSpPr>
            <a:spLocks noChangeShapeType="1"/>
          </p:cNvSpPr>
          <p:nvPr/>
        </p:nvSpPr>
        <p:spPr bwMode="auto">
          <a:xfrm flipV="1">
            <a:off x="7815263" y="2114550"/>
            <a:ext cx="1587" cy="38052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2" name="Line 88"/>
          <p:cNvSpPr>
            <a:spLocks noChangeShapeType="1"/>
          </p:cNvSpPr>
          <p:nvPr/>
        </p:nvSpPr>
        <p:spPr bwMode="auto">
          <a:xfrm flipH="1">
            <a:off x="7788275" y="5932488"/>
            <a:ext cx="26988" cy="31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3" name="Line 89"/>
          <p:cNvSpPr>
            <a:spLocks noChangeShapeType="1"/>
          </p:cNvSpPr>
          <p:nvPr/>
        </p:nvSpPr>
        <p:spPr bwMode="auto">
          <a:xfrm flipH="1">
            <a:off x="7788275" y="5060950"/>
            <a:ext cx="26988" cy="31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4" name="Line 90"/>
          <p:cNvSpPr>
            <a:spLocks noChangeShapeType="1"/>
          </p:cNvSpPr>
          <p:nvPr/>
        </p:nvSpPr>
        <p:spPr bwMode="auto">
          <a:xfrm flipH="1">
            <a:off x="7788275" y="4192588"/>
            <a:ext cx="26988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5" name="Line 91"/>
          <p:cNvSpPr>
            <a:spLocks noChangeShapeType="1"/>
          </p:cNvSpPr>
          <p:nvPr/>
        </p:nvSpPr>
        <p:spPr bwMode="auto">
          <a:xfrm flipH="1">
            <a:off x="7788275" y="3322638"/>
            <a:ext cx="26988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6" name="Line 92"/>
          <p:cNvSpPr>
            <a:spLocks noChangeShapeType="1"/>
          </p:cNvSpPr>
          <p:nvPr/>
        </p:nvSpPr>
        <p:spPr bwMode="auto">
          <a:xfrm flipH="1">
            <a:off x="7788275" y="2451100"/>
            <a:ext cx="26988" cy="158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7" name="Line 93"/>
          <p:cNvSpPr>
            <a:spLocks noChangeShapeType="1"/>
          </p:cNvSpPr>
          <p:nvPr/>
        </p:nvSpPr>
        <p:spPr bwMode="auto">
          <a:xfrm flipV="1">
            <a:off x="2112963" y="2114550"/>
            <a:ext cx="1587" cy="38052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8" name="Line 94"/>
          <p:cNvSpPr>
            <a:spLocks noChangeShapeType="1"/>
          </p:cNvSpPr>
          <p:nvPr/>
        </p:nvSpPr>
        <p:spPr bwMode="auto">
          <a:xfrm>
            <a:off x="2112963" y="5932488"/>
            <a:ext cx="25400" cy="31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9" name="Line 95"/>
          <p:cNvSpPr>
            <a:spLocks noChangeShapeType="1"/>
          </p:cNvSpPr>
          <p:nvPr/>
        </p:nvSpPr>
        <p:spPr bwMode="auto">
          <a:xfrm>
            <a:off x="2112963" y="5060950"/>
            <a:ext cx="25400" cy="31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0" name="Line 96"/>
          <p:cNvSpPr>
            <a:spLocks noChangeShapeType="1"/>
          </p:cNvSpPr>
          <p:nvPr/>
        </p:nvSpPr>
        <p:spPr bwMode="auto">
          <a:xfrm>
            <a:off x="2112963" y="4192588"/>
            <a:ext cx="25400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1" name="Line 97"/>
          <p:cNvSpPr>
            <a:spLocks noChangeShapeType="1"/>
          </p:cNvSpPr>
          <p:nvPr/>
        </p:nvSpPr>
        <p:spPr bwMode="auto">
          <a:xfrm>
            <a:off x="2112963" y="3322638"/>
            <a:ext cx="25400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2" name="Line 98"/>
          <p:cNvSpPr>
            <a:spLocks noChangeShapeType="1"/>
          </p:cNvSpPr>
          <p:nvPr/>
        </p:nvSpPr>
        <p:spPr bwMode="auto">
          <a:xfrm>
            <a:off x="2112963" y="2451100"/>
            <a:ext cx="25400" cy="158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3" name="Rectangle 99"/>
          <p:cNvSpPr>
            <a:spLocks noChangeArrowheads="1"/>
          </p:cNvSpPr>
          <p:nvPr/>
        </p:nvSpPr>
        <p:spPr bwMode="auto">
          <a:xfrm>
            <a:off x="1912938" y="5794375"/>
            <a:ext cx="128587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2084" name="Rectangle 100"/>
          <p:cNvSpPr>
            <a:spLocks noChangeArrowheads="1"/>
          </p:cNvSpPr>
          <p:nvPr/>
        </p:nvSpPr>
        <p:spPr bwMode="auto">
          <a:xfrm>
            <a:off x="1912938" y="4922838"/>
            <a:ext cx="128587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2085" name="Rectangle 101"/>
          <p:cNvSpPr>
            <a:spLocks noChangeArrowheads="1"/>
          </p:cNvSpPr>
          <p:nvPr/>
        </p:nvSpPr>
        <p:spPr bwMode="auto">
          <a:xfrm>
            <a:off x="1793875" y="4054475"/>
            <a:ext cx="255588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42086" name="Rectangle 102"/>
          <p:cNvSpPr>
            <a:spLocks noChangeArrowheads="1"/>
          </p:cNvSpPr>
          <p:nvPr/>
        </p:nvSpPr>
        <p:spPr bwMode="auto">
          <a:xfrm>
            <a:off x="1793875" y="3184525"/>
            <a:ext cx="255588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42087" name="Rectangle 103"/>
          <p:cNvSpPr>
            <a:spLocks noChangeArrowheads="1"/>
          </p:cNvSpPr>
          <p:nvPr/>
        </p:nvSpPr>
        <p:spPr bwMode="auto">
          <a:xfrm>
            <a:off x="1793875" y="2312988"/>
            <a:ext cx="255588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20</a:t>
            </a:r>
          </a:p>
        </p:txBody>
      </p:sp>
      <p:sp>
        <p:nvSpPr>
          <p:cNvPr id="42088" name="Line 104"/>
          <p:cNvSpPr>
            <a:spLocks noChangeShapeType="1"/>
          </p:cNvSpPr>
          <p:nvPr/>
        </p:nvSpPr>
        <p:spPr bwMode="auto">
          <a:xfrm>
            <a:off x="2120900" y="5932488"/>
            <a:ext cx="5683250" cy="31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9" name="Line 105"/>
          <p:cNvSpPr>
            <a:spLocks noChangeShapeType="1"/>
          </p:cNvSpPr>
          <p:nvPr/>
        </p:nvSpPr>
        <p:spPr bwMode="auto">
          <a:xfrm flipV="1">
            <a:off x="2112963" y="5903913"/>
            <a:ext cx="1587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0" name="Line 106"/>
          <p:cNvSpPr>
            <a:spLocks noChangeShapeType="1"/>
          </p:cNvSpPr>
          <p:nvPr/>
        </p:nvSpPr>
        <p:spPr bwMode="auto">
          <a:xfrm flipV="1">
            <a:off x="2851150" y="5903913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1" name="Line 107"/>
          <p:cNvSpPr>
            <a:spLocks noChangeShapeType="1"/>
          </p:cNvSpPr>
          <p:nvPr/>
        </p:nvSpPr>
        <p:spPr bwMode="auto">
          <a:xfrm flipV="1">
            <a:off x="3594100" y="5903913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2" name="Line 108"/>
          <p:cNvSpPr>
            <a:spLocks noChangeShapeType="1"/>
          </p:cNvSpPr>
          <p:nvPr/>
        </p:nvSpPr>
        <p:spPr bwMode="auto">
          <a:xfrm flipV="1">
            <a:off x="4333875" y="5903913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3" name="Line 109"/>
          <p:cNvSpPr>
            <a:spLocks noChangeShapeType="1"/>
          </p:cNvSpPr>
          <p:nvPr/>
        </p:nvSpPr>
        <p:spPr bwMode="auto">
          <a:xfrm flipV="1">
            <a:off x="5073650" y="5903913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4" name="Line 110"/>
          <p:cNvSpPr>
            <a:spLocks noChangeShapeType="1"/>
          </p:cNvSpPr>
          <p:nvPr/>
        </p:nvSpPr>
        <p:spPr bwMode="auto">
          <a:xfrm flipV="1">
            <a:off x="5813425" y="5903913"/>
            <a:ext cx="1588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5" name="Line 111"/>
          <p:cNvSpPr>
            <a:spLocks noChangeShapeType="1"/>
          </p:cNvSpPr>
          <p:nvPr/>
        </p:nvSpPr>
        <p:spPr bwMode="auto">
          <a:xfrm flipV="1">
            <a:off x="6554788" y="5903913"/>
            <a:ext cx="3175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6" name="Line 112"/>
          <p:cNvSpPr>
            <a:spLocks noChangeShapeType="1"/>
          </p:cNvSpPr>
          <p:nvPr/>
        </p:nvSpPr>
        <p:spPr bwMode="auto">
          <a:xfrm flipV="1">
            <a:off x="7296150" y="5903913"/>
            <a:ext cx="0" cy="2857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7" name="Line 113"/>
          <p:cNvSpPr>
            <a:spLocks noChangeShapeType="1"/>
          </p:cNvSpPr>
          <p:nvPr/>
        </p:nvSpPr>
        <p:spPr bwMode="auto">
          <a:xfrm flipV="1">
            <a:off x="2259013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8" name="Line 114"/>
          <p:cNvSpPr>
            <a:spLocks noChangeShapeType="1"/>
          </p:cNvSpPr>
          <p:nvPr/>
        </p:nvSpPr>
        <p:spPr bwMode="auto">
          <a:xfrm flipV="1">
            <a:off x="2408238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99" name="Line 115"/>
          <p:cNvSpPr>
            <a:spLocks noChangeShapeType="1"/>
          </p:cNvSpPr>
          <p:nvPr/>
        </p:nvSpPr>
        <p:spPr bwMode="auto">
          <a:xfrm flipV="1">
            <a:off x="25558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0" name="Line 116"/>
          <p:cNvSpPr>
            <a:spLocks noChangeShapeType="1"/>
          </p:cNvSpPr>
          <p:nvPr/>
        </p:nvSpPr>
        <p:spPr bwMode="auto">
          <a:xfrm flipV="1">
            <a:off x="2701925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1" name="Line 117"/>
          <p:cNvSpPr>
            <a:spLocks noChangeShapeType="1"/>
          </p:cNvSpPr>
          <p:nvPr/>
        </p:nvSpPr>
        <p:spPr bwMode="auto">
          <a:xfrm flipV="1">
            <a:off x="28511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2" name="Line 118"/>
          <p:cNvSpPr>
            <a:spLocks noChangeShapeType="1"/>
          </p:cNvSpPr>
          <p:nvPr/>
        </p:nvSpPr>
        <p:spPr bwMode="auto">
          <a:xfrm flipV="1">
            <a:off x="3001963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3" name="Line 119"/>
          <p:cNvSpPr>
            <a:spLocks noChangeShapeType="1"/>
          </p:cNvSpPr>
          <p:nvPr/>
        </p:nvSpPr>
        <p:spPr bwMode="auto">
          <a:xfrm flipV="1">
            <a:off x="3148013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4" name="Line 120"/>
          <p:cNvSpPr>
            <a:spLocks noChangeShapeType="1"/>
          </p:cNvSpPr>
          <p:nvPr/>
        </p:nvSpPr>
        <p:spPr bwMode="auto">
          <a:xfrm flipV="1">
            <a:off x="3295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5" name="Line 121"/>
          <p:cNvSpPr>
            <a:spLocks noChangeShapeType="1"/>
          </p:cNvSpPr>
          <p:nvPr/>
        </p:nvSpPr>
        <p:spPr bwMode="auto">
          <a:xfrm flipV="1">
            <a:off x="34448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6" name="Line 122"/>
          <p:cNvSpPr>
            <a:spLocks noChangeShapeType="1"/>
          </p:cNvSpPr>
          <p:nvPr/>
        </p:nvSpPr>
        <p:spPr bwMode="auto">
          <a:xfrm flipV="1">
            <a:off x="359410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7" name="Line 123"/>
          <p:cNvSpPr>
            <a:spLocks noChangeShapeType="1"/>
          </p:cNvSpPr>
          <p:nvPr/>
        </p:nvSpPr>
        <p:spPr bwMode="auto">
          <a:xfrm flipV="1">
            <a:off x="37401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8" name="Line 124"/>
          <p:cNvSpPr>
            <a:spLocks noChangeShapeType="1"/>
          </p:cNvSpPr>
          <p:nvPr/>
        </p:nvSpPr>
        <p:spPr bwMode="auto">
          <a:xfrm flipV="1">
            <a:off x="3887788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09" name="Line 125"/>
          <p:cNvSpPr>
            <a:spLocks noChangeShapeType="1"/>
          </p:cNvSpPr>
          <p:nvPr/>
        </p:nvSpPr>
        <p:spPr bwMode="auto">
          <a:xfrm flipV="1">
            <a:off x="4037013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0" name="Line 126"/>
          <p:cNvSpPr>
            <a:spLocks noChangeShapeType="1"/>
          </p:cNvSpPr>
          <p:nvPr/>
        </p:nvSpPr>
        <p:spPr bwMode="auto">
          <a:xfrm flipV="1">
            <a:off x="4184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1" name="Line 127"/>
          <p:cNvSpPr>
            <a:spLocks noChangeShapeType="1"/>
          </p:cNvSpPr>
          <p:nvPr/>
        </p:nvSpPr>
        <p:spPr bwMode="auto">
          <a:xfrm flipV="1">
            <a:off x="43338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2" name="Line 128"/>
          <p:cNvSpPr>
            <a:spLocks noChangeShapeType="1"/>
          </p:cNvSpPr>
          <p:nvPr/>
        </p:nvSpPr>
        <p:spPr bwMode="auto">
          <a:xfrm flipV="1">
            <a:off x="4479925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3" name="Line 129"/>
          <p:cNvSpPr>
            <a:spLocks noChangeShapeType="1"/>
          </p:cNvSpPr>
          <p:nvPr/>
        </p:nvSpPr>
        <p:spPr bwMode="auto">
          <a:xfrm flipV="1">
            <a:off x="46291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4" name="Line 130"/>
          <p:cNvSpPr>
            <a:spLocks noChangeShapeType="1"/>
          </p:cNvSpPr>
          <p:nvPr/>
        </p:nvSpPr>
        <p:spPr bwMode="auto">
          <a:xfrm flipV="1">
            <a:off x="4776788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5" name="Line 131"/>
          <p:cNvSpPr>
            <a:spLocks noChangeShapeType="1"/>
          </p:cNvSpPr>
          <p:nvPr/>
        </p:nvSpPr>
        <p:spPr bwMode="auto">
          <a:xfrm flipV="1">
            <a:off x="4926013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6" name="Line 132"/>
          <p:cNvSpPr>
            <a:spLocks noChangeShapeType="1"/>
          </p:cNvSpPr>
          <p:nvPr/>
        </p:nvSpPr>
        <p:spPr bwMode="auto">
          <a:xfrm flipV="1">
            <a:off x="5073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7" name="Line 133"/>
          <p:cNvSpPr>
            <a:spLocks noChangeShapeType="1"/>
          </p:cNvSpPr>
          <p:nvPr/>
        </p:nvSpPr>
        <p:spPr bwMode="auto">
          <a:xfrm flipV="1">
            <a:off x="52228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8" name="Line 134"/>
          <p:cNvSpPr>
            <a:spLocks noChangeShapeType="1"/>
          </p:cNvSpPr>
          <p:nvPr/>
        </p:nvSpPr>
        <p:spPr bwMode="auto">
          <a:xfrm flipV="1">
            <a:off x="5368925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19" name="Line 135"/>
          <p:cNvSpPr>
            <a:spLocks noChangeShapeType="1"/>
          </p:cNvSpPr>
          <p:nvPr/>
        </p:nvSpPr>
        <p:spPr bwMode="auto">
          <a:xfrm flipV="1">
            <a:off x="55181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0" name="Line 136"/>
          <p:cNvSpPr>
            <a:spLocks noChangeShapeType="1"/>
          </p:cNvSpPr>
          <p:nvPr/>
        </p:nvSpPr>
        <p:spPr bwMode="auto">
          <a:xfrm flipV="1">
            <a:off x="5665788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1" name="Line 137"/>
          <p:cNvSpPr>
            <a:spLocks noChangeShapeType="1"/>
          </p:cNvSpPr>
          <p:nvPr/>
        </p:nvSpPr>
        <p:spPr bwMode="auto">
          <a:xfrm flipV="1">
            <a:off x="581342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2" name="Line 138"/>
          <p:cNvSpPr>
            <a:spLocks noChangeShapeType="1"/>
          </p:cNvSpPr>
          <p:nvPr/>
        </p:nvSpPr>
        <p:spPr bwMode="auto">
          <a:xfrm flipV="1">
            <a:off x="5962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3" name="Line 139"/>
          <p:cNvSpPr>
            <a:spLocks noChangeShapeType="1"/>
          </p:cNvSpPr>
          <p:nvPr/>
        </p:nvSpPr>
        <p:spPr bwMode="auto">
          <a:xfrm flipV="1">
            <a:off x="61118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4" name="Line 140"/>
          <p:cNvSpPr>
            <a:spLocks noChangeShapeType="1"/>
          </p:cNvSpPr>
          <p:nvPr/>
        </p:nvSpPr>
        <p:spPr bwMode="auto">
          <a:xfrm flipV="1">
            <a:off x="6257925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5" name="Line 141"/>
          <p:cNvSpPr>
            <a:spLocks noChangeShapeType="1"/>
          </p:cNvSpPr>
          <p:nvPr/>
        </p:nvSpPr>
        <p:spPr bwMode="auto">
          <a:xfrm flipV="1">
            <a:off x="6407150" y="5911850"/>
            <a:ext cx="0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6" name="Line 142"/>
          <p:cNvSpPr>
            <a:spLocks noChangeShapeType="1"/>
          </p:cNvSpPr>
          <p:nvPr/>
        </p:nvSpPr>
        <p:spPr bwMode="auto">
          <a:xfrm flipV="1">
            <a:off x="6554788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7" name="Line 143"/>
          <p:cNvSpPr>
            <a:spLocks noChangeShapeType="1"/>
          </p:cNvSpPr>
          <p:nvPr/>
        </p:nvSpPr>
        <p:spPr bwMode="auto">
          <a:xfrm flipV="1">
            <a:off x="670242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8" name="Line 144"/>
          <p:cNvSpPr>
            <a:spLocks noChangeShapeType="1"/>
          </p:cNvSpPr>
          <p:nvPr/>
        </p:nvSpPr>
        <p:spPr bwMode="auto">
          <a:xfrm flipV="1">
            <a:off x="6851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29" name="Line 145"/>
          <p:cNvSpPr>
            <a:spLocks noChangeShapeType="1"/>
          </p:cNvSpPr>
          <p:nvPr/>
        </p:nvSpPr>
        <p:spPr bwMode="auto">
          <a:xfrm flipV="1">
            <a:off x="6999288" y="5911850"/>
            <a:ext cx="1587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0" name="Line 146"/>
          <p:cNvSpPr>
            <a:spLocks noChangeShapeType="1"/>
          </p:cNvSpPr>
          <p:nvPr/>
        </p:nvSpPr>
        <p:spPr bwMode="auto">
          <a:xfrm flipV="1">
            <a:off x="7146925" y="5911850"/>
            <a:ext cx="3175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1" name="Line 147"/>
          <p:cNvSpPr>
            <a:spLocks noChangeShapeType="1"/>
          </p:cNvSpPr>
          <p:nvPr/>
        </p:nvSpPr>
        <p:spPr bwMode="auto">
          <a:xfrm flipV="1">
            <a:off x="7296150" y="5911850"/>
            <a:ext cx="0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2" name="Line 148"/>
          <p:cNvSpPr>
            <a:spLocks noChangeShapeType="1"/>
          </p:cNvSpPr>
          <p:nvPr/>
        </p:nvSpPr>
        <p:spPr bwMode="auto">
          <a:xfrm flipV="1">
            <a:off x="744537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3" name="Line 149"/>
          <p:cNvSpPr>
            <a:spLocks noChangeShapeType="1"/>
          </p:cNvSpPr>
          <p:nvPr/>
        </p:nvSpPr>
        <p:spPr bwMode="auto">
          <a:xfrm flipV="1">
            <a:off x="7591425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4" name="Line 150"/>
          <p:cNvSpPr>
            <a:spLocks noChangeShapeType="1"/>
          </p:cNvSpPr>
          <p:nvPr/>
        </p:nvSpPr>
        <p:spPr bwMode="auto">
          <a:xfrm flipV="1">
            <a:off x="7740650" y="5911850"/>
            <a:ext cx="1588" cy="206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35" name="Rectangle 151"/>
          <p:cNvSpPr>
            <a:spLocks noChangeArrowheads="1"/>
          </p:cNvSpPr>
          <p:nvPr/>
        </p:nvSpPr>
        <p:spPr bwMode="auto">
          <a:xfrm>
            <a:off x="2198688" y="6003925"/>
            <a:ext cx="128587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2136" name="Rectangle 152"/>
          <p:cNvSpPr>
            <a:spLocks noChangeArrowheads="1"/>
          </p:cNvSpPr>
          <p:nvPr/>
        </p:nvSpPr>
        <p:spPr bwMode="auto">
          <a:xfrm>
            <a:off x="2878138" y="6003925"/>
            <a:ext cx="257175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50</a:t>
            </a:r>
          </a:p>
        </p:txBody>
      </p:sp>
      <p:sp>
        <p:nvSpPr>
          <p:cNvPr id="42137" name="Rectangle 153"/>
          <p:cNvSpPr>
            <a:spLocks noChangeArrowheads="1"/>
          </p:cNvSpPr>
          <p:nvPr/>
        </p:nvSpPr>
        <p:spPr bwMode="auto">
          <a:xfrm>
            <a:off x="3559175" y="6003925"/>
            <a:ext cx="384175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100</a:t>
            </a:r>
          </a:p>
        </p:txBody>
      </p:sp>
      <p:sp>
        <p:nvSpPr>
          <p:cNvPr id="42138" name="Rectangle 154"/>
          <p:cNvSpPr>
            <a:spLocks noChangeArrowheads="1"/>
          </p:cNvSpPr>
          <p:nvPr/>
        </p:nvSpPr>
        <p:spPr bwMode="auto">
          <a:xfrm>
            <a:off x="4298950" y="6003925"/>
            <a:ext cx="385763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150</a:t>
            </a:r>
          </a:p>
        </p:txBody>
      </p:sp>
      <p:sp>
        <p:nvSpPr>
          <p:cNvPr id="42139" name="Rectangle 155"/>
          <p:cNvSpPr>
            <a:spLocks noChangeArrowheads="1"/>
          </p:cNvSpPr>
          <p:nvPr/>
        </p:nvSpPr>
        <p:spPr bwMode="auto">
          <a:xfrm>
            <a:off x="5040313" y="6003925"/>
            <a:ext cx="384175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200</a:t>
            </a:r>
          </a:p>
        </p:txBody>
      </p:sp>
      <p:sp>
        <p:nvSpPr>
          <p:cNvPr id="42140" name="Rectangle 156"/>
          <p:cNvSpPr>
            <a:spLocks noChangeArrowheads="1"/>
          </p:cNvSpPr>
          <p:nvPr/>
        </p:nvSpPr>
        <p:spPr bwMode="auto">
          <a:xfrm>
            <a:off x="5780088" y="6003925"/>
            <a:ext cx="384175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250</a:t>
            </a:r>
          </a:p>
        </p:txBody>
      </p:sp>
      <p:sp>
        <p:nvSpPr>
          <p:cNvPr id="42141" name="Rectangle 157"/>
          <p:cNvSpPr>
            <a:spLocks noChangeArrowheads="1"/>
          </p:cNvSpPr>
          <p:nvPr/>
        </p:nvSpPr>
        <p:spPr bwMode="auto">
          <a:xfrm>
            <a:off x="6521450" y="6003925"/>
            <a:ext cx="385763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300</a:t>
            </a:r>
          </a:p>
        </p:txBody>
      </p:sp>
      <p:sp>
        <p:nvSpPr>
          <p:cNvPr id="42142" name="Rectangle 158"/>
          <p:cNvSpPr>
            <a:spLocks noChangeArrowheads="1"/>
          </p:cNvSpPr>
          <p:nvPr/>
        </p:nvSpPr>
        <p:spPr bwMode="auto">
          <a:xfrm>
            <a:off x="7261225" y="6003925"/>
            <a:ext cx="385763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350</a:t>
            </a:r>
          </a:p>
        </p:txBody>
      </p:sp>
      <p:sp>
        <p:nvSpPr>
          <p:cNvPr id="42143" name="Line 159"/>
          <p:cNvSpPr>
            <a:spLocks noChangeShapeType="1"/>
          </p:cNvSpPr>
          <p:nvPr/>
        </p:nvSpPr>
        <p:spPr bwMode="auto">
          <a:xfrm>
            <a:off x="5294313" y="5030788"/>
            <a:ext cx="382587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44" name="Rectangle 160"/>
          <p:cNvSpPr>
            <a:spLocks noChangeArrowheads="1"/>
          </p:cNvSpPr>
          <p:nvPr/>
        </p:nvSpPr>
        <p:spPr bwMode="auto">
          <a:xfrm>
            <a:off x="5429250" y="4968875"/>
            <a:ext cx="109538" cy="123825"/>
          </a:xfrm>
          <a:prstGeom prst="rect">
            <a:avLst/>
          </a:prstGeom>
          <a:solidFill>
            <a:srgbClr val="33CC33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45" name="Rectangle 161"/>
          <p:cNvSpPr>
            <a:spLocks noChangeArrowheads="1"/>
          </p:cNvSpPr>
          <p:nvPr/>
        </p:nvSpPr>
        <p:spPr bwMode="auto">
          <a:xfrm>
            <a:off x="5822950" y="4906963"/>
            <a:ext cx="1385888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Detoxification</a:t>
            </a:r>
          </a:p>
        </p:txBody>
      </p:sp>
      <p:sp>
        <p:nvSpPr>
          <p:cNvPr id="42146" name="Line 162"/>
          <p:cNvSpPr>
            <a:spLocks noChangeShapeType="1"/>
          </p:cNvSpPr>
          <p:nvPr/>
        </p:nvSpPr>
        <p:spPr bwMode="auto">
          <a:xfrm>
            <a:off x="5294313" y="5399088"/>
            <a:ext cx="382587" cy="15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47" name="Oval 163"/>
          <p:cNvSpPr>
            <a:spLocks noChangeArrowheads="1"/>
          </p:cNvSpPr>
          <p:nvPr/>
        </p:nvSpPr>
        <p:spPr bwMode="auto">
          <a:xfrm>
            <a:off x="5429250" y="5338763"/>
            <a:ext cx="109538" cy="122237"/>
          </a:xfrm>
          <a:prstGeom prst="ellipse">
            <a:avLst/>
          </a:prstGeom>
          <a:solidFill>
            <a:srgbClr val="FF3300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148" name="Rectangle 164"/>
          <p:cNvSpPr>
            <a:spLocks noChangeArrowheads="1"/>
          </p:cNvSpPr>
          <p:nvPr/>
        </p:nvSpPr>
        <p:spPr bwMode="auto">
          <a:xfrm>
            <a:off x="5822950" y="5275263"/>
            <a:ext cx="1320800" cy="276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Maintenance</a:t>
            </a:r>
          </a:p>
        </p:txBody>
      </p:sp>
      <p:sp>
        <p:nvSpPr>
          <p:cNvPr id="142501" name="Text Box 165"/>
          <p:cNvSpPr txBox="1">
            <a:spLocks noChangeArrowheads="1"/>
          </p:cNvSpPr>
          <p:nvPr/>
        </p:nvSpPr>
        <p:spPr bwMode="auto">
          <a:xfrm>
            <a:off x="2743200" y="3962400"/>
            <a:ext cx="480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  <a:latin typeface="Times" charset="0"/>
              </a:rPr>
              <a:t>4 Subjects in Control Group Died</a:t>
            </a:r>
          </a:p>
        </p:txBody>
      </p:sp>
      <p:sp>
        <p:nvSpPr>
          <p:cNvPr id="142502" name="Oval 166"/>
          <p:cNvSpPr>
            <a:spLocks noChangeArrowheads="1"/>
          </p:cNvSpPr>
          <p:nvPr/>
        </p:nvSpPr>
        <p:spPr bwMode="auto">
          <a:xfrm>
            <a:off x="2819400" y="3810000"/>
            <a:ext cx="4800600" cy="762000"/>
          </a:xfrm>
          <a:prstGeom prst="ellipse">
            <a:avLst/>
          </a:prstGeom>
          <a:noFill/>
          <a:ln w="349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2503" name="Line 167"/>
          <p:cNvSpPr>
            <a:spLocks noChangeShapeType="1"/>
          </p:cNvSpPr>
          <p:nvPr/>
        </p:nvSpPr>
        <p:spPr bwMode="auto">
          <a:xfrm flipH="1">
            <a:off x="2590800" y="4495800"/>
            <a:ext cx="838200" cy="609600"/>
          </a:xfrm>
          <a:prstGeom prst="line">
            <a:avLst/>
          </a:prstGeom>
          <a:noFill/>
          <a:ln w="349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2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2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501" grpId="0" autoUpdateAnimBg="0"/>
      <p:bldP spid="142502" grpId="0" animBg="1"/>
      <p:bldP spid="14250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Oak 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Special Thanks: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Our patients, especially Ryan.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Drs. Michael Saxon and Mary Jeanne </a:t>
            </a:r>
            <a:r>
              <a:rPr lang="en-US" dirty="0" err="1" smtClean="0"/>
              <a:t>Kreek</a:t>
            </a: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Chris </a:t>
            </a:r>
            <a:r>
              <a:rPr lang="en-US" dirty="0" err="1" smtClean="0"/>
              <a:t>Verdugo</a:t>
            </a:r>
            <a:r>
              <a:rPr lang="en-US" dirty="0" smtClean="0"/>
              <a:t>, </a:t>
            </a:r>
            <a:r>
              <a:rPr lang="en-US" dirty="0" smtClean="0"/>
              <a:t>CCTV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Gary Larson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Clinical Guidelines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Substance Abuse and Mental Health Administration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Center for Substance Abuse Treatment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4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Treatment Improvement Protocol (TIP) Series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b="1" u="sng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Clinical Guidelines for the Use of </a:t>
            </a:r>
            <a:r>
              <a:rPr lang="en-US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in the Treatment of </a:t>
            </a:r>
            <a:r>
              <a:rPr lang="en-US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Addiction # 40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National Clearinghouse for Alcohol and Drug Information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 	(800) 729 – 6686 or  (301) 468 – 2600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3"/>
              </a:rPr>
              <a:t>http://ncadi.samhsa.gov</a:t>
            </a:r>
            <a:endParaRPr lang="en-US" sz="2400" dirty="0" smtClean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Course</a:t>
            </a:r>
            <a:endParaRPr lang="en-US" b="1" u="sng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www.buppractice.com</a:t>
            </a:r>
          </a:p>
          <a:p>
            <a:pPr algn="ctr">
              <a:buNone/>
            </a:pPr>
            <a:endParaRPr lang="en-US" sz="4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36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(discounted </a:t>
            </a:r>
            <a:r>
              <a:rPr lang="en-US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for residents)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For further information: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76200"/>
          </a:xfrm>
          <a:solidFill>
            <a:srgbClr val="0000CC"/>
          </a:solidFill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en-US" sz="36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1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at CCRMC &amp; HC’s: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925 370 5868 (leave message)</a:t>
            </a:r>
          </a:p>
          <a:p>
            <a:pPr lvl="1">
              <a:buFontTx/>
              <a:buNone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			or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925 370 5859 (leave message)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Call Ken </a:t>
            </a:r>
            <a:r>
              <a:rPr lang="en-US" sz="1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Saffier</a:t>
            </a: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MD, pager 334 </a:t>
            </a:r>
          </a:p>
          <a:p>
            <a:pPr>
              <a:buFont typeface="Wingdings" pitchFamily="2" charset="2"/>
              <a:buChar char="q"/>
              <a:defRPr/>
            </a:pPr>
            <a:endParaRPr lang="en-US" sz="1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en-US" sz="1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://buprenorphine.samhsa.gov/about.html#top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www.csam-asam.org</a:t>
            </a:r>
            <a:endParaRPr lang="en-US" sz="1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endParaRPr lang="en-US" dirty="0">
              <a:solidFill>
                <a:schemeClr val="folHlink"/>
              </a:solidFill>
            </a:endParaRPr>
          </a:p>
          <a:p>
            <a:pPr>
              <a:defRPr/>
            </a:pPr>
            <a:endParaRPr lang="en-US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Disclosures</a:t>
            </a: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Drs. Pinto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Saffier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have no financial interest or other relationship with the manufacturer of any commercial product discussed in this presentation.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Learning Objectives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At the end of this presentation, participants will be able to: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List at least 2 patient criteria needed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buprenorphine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treatment.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Explain why 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dependent patient must be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opioid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withdrawal prior to taking their first dose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buprenorphine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Understand and experience aspects of what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buprenorphine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treatment group is like.  </a:t>
            </a:r>
            <a:r>
              <a:rPr lang="en-US" dirty="0" smtClean="0"/>
              <a:t>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36563" y="1366838"/>
            <a:ext cx="2774950" cy="387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lIns="82058" tIns="41029" rIns="82058" bIns="41029">
            <a:spAutoFit/>
          </a:bodyPr>
          <a:lstStyle/>
          <a:p>
            <a:pPr defTabSz="820738"/>
            <a:r>
              <a:rPr lang="en-US" sz="2000" b="1" u="sng">
                <a:latin typeface="Tahoma" pitchFamily="34" charset="0"/>
              </a:rPr>
              <a:t>Number of mentions</a:t>
            </a:r>
            <a:endParaRPr lang="en-US" sz="2400" u="sng">
              <a:latin typeface="Tahoma" pitchFamily="34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304800" y="1651000"/>
          <a:ext cx="8382000" cy="4949825"/>
        </p:xfrm>
        <a:graphic>
          <a:graphicData uri="http://schemas.openxmlformats.org/presentationml/2006/ole">
            <p:oleObj spid="_x0000_s5122" name="Chart" r:id="rId4" imgW="8372559" imgH="4800600" progId="MSGraph.Chart.8">
              <p:embed followColorScheme="full"/>
            </p:oleObj>
          </a:graphicData>
        </a:graphic>
      </p:graphicFrame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5600" y="76200"/>
            <a:ext cx="8458200" cy="1295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 typeface="Monotype Sorts" pitchFamily="2" charset="2"/>
              <a:buNone/>
              <a:defRPr/>
            </a:pPr>
            <a:r>
              <a:rPr lang="en-US" sz="1200" b="1" smtClean="0"/>
              <a:t>. </a:t>
            </a:r>
            <a:r>
              <a:rPr lang="en-US" sz="2800" b="1" smtClean="0">
                <a:solidFill>
                  <a:srgbClr val="FFFF00"/>
                </a:solidFill>
              </a:rPr>
              <a:t>Oxycodone and hydrocodone both registered substantial increases in emergency department mentions in the last 5 years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68388" y="6391275"/>
            <a:ext cx="457041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06400">
              <a:buClr>
                <a:srgbClr val="104160"/>
              </a:buClr>
              <a:buSzPct val="90000"/>
              <a:buFont typeface="Monotype Sorts" pitchFamily="2" charset="2"/>
              <a:buNone/>
            </a:pPr>
            <a:r>
              <a:rPr lang="en-US" sz="1300">
                <a:solidFill>
                  <a:schemeClr val="tx2"/>
                </a:solidFill>
                <a:latin typeface="Tahoma" pitchFamily="34" charset="0"/>
              </a:rPr>
              <a:t>Source:  SAMHSA, </a:t>
            </a:r>
            <a:r>
              <a:rPr lang="en-US" sz="1300" i="1">
                <a:solidFill>
                  <a:schemeClr val="tx2"/>
                </a:solidFill>
                <a:latin typeface="Tahoma" pitchFamily="34" charset="0"/>
              </a:rPr>
              <a:t>Drug Abuse Warning Network</a:t>
            </a:r>
            <a:r>
              <a:rPr lang="en-US" sz="1300">
                <a:solidFill>
                  <a:schemeClr val="tx2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537325"/>
            <a:ext cx="8382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latin typeface="Tahoma" pitchFamily="34" charset="0"/>
              </a:rPr>
              <a:t>2/2004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8839200" cy="682625"/>
          </a:xfrm>
        </p:spPr>
        <p:txBody>
          <a:bodyPr lIns="0" tIns="0" rIns="0" bIns="0" anchor="b"/>
          <a:lstStyle/>
          <a:p>
            <a:pPr marL="0" indent="0" algn="ctr" defTabSz="452438" eaLnBrk="1" hangingPunct="1">
              <a:lnSpc>
                <a:spcPct val="80000"/>
              </a:lnSpc>
              <a:buFont typeface="Monotype Sorts" pitchFamily="2" charset="2"/>
              <a:buChar char=" 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Over 2 million are estimated to be </a:t>
            </a:r>
            <a:r>
              <a:rPr lang="en-US" sz="2800" b="1" u="sng" dirty="0" smtClean="0">
                <a:solidFill>
                  <a:srgbClr val="FF0000"/>
                </a:solidFill>
              </a:rPr>
              <a:t>dependent</a:t>
            </a:r>
            <a:r>
              <a:rPr lang="en-US" sz="2400" b="1" dirty="0" smtClean="0">
                <a:solidFill>
                  <a:srgbClr val="FFFF00"/>
                </a:solidFill>
              </a:rPr>
              <a:t> on or </a:t>
            </a:r>
            <a:r>
              <a:rPr lang="en-US" sz="2800" b="1" u="sng" dirty="0" smtClean="0">
                <a:solidFill>
                  <a:srgbClr val="FF0000"/>
                </a:solidFill>
              </a:rPr>
              <a:t>abusing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  <a:effectLst/>
              </a:rPr>
              <a:t>prescription drugs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in the past year.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0" y="1828800"/>
          <a:ext cx="8610600" cy="4725988"/>
        </p:xfrm>
        <a:graphic>
          <a:graphicData uri="http://schemas.openxmlformats.org/presentationml/2006/ole">
            <p:oleObj spid="_x0000_s8194" name="Chart" r:id="rId4" imgW="7553376" imgH="5076757" progId="MSGraph.Chart.8">
              <p:embed followColorScheme="full"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57200" y="1441450"/>
            <a:ext cx="8275638" cy="387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lIns="82058" tIns="41029" rIns="82058" bIns="41029">
            <a:spAutoFit/>
          </a:bodyPr>
          <a:lstStyle/>
          <a:p>
            <a:pPr defTabSz="820738"/>
            <a:r>
              <a:rPr lang="en-US" sz="2000" b="1" u="sng">
                <a:latin typeface="Tahoma" pitchFamily="34" charset="0"/>
              </a:rPr>
              <a:t>Past Year Dependent/Abusers, Ages 12 or Older (in Thousands)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95400" y="6315075"/>
            <a:ext cx="5334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06400">
              <a:buClr>
                <a:srgbClr val="104160"/>
              </a:buClr>
              <a:buSzPct val="90000"/>
              <a:buFont typeface="Monotype Sorts" pitchFamily="2" charset="2"/>
              <a:buNone/>
            </a:pPr>
            <a:r>
              <a:rPr lang="en-US" sz="1300">
                <a:solidFill>
                  <a:schemeClr val="tx2"/>
                </a:solidFill>
              </a:rPr>
              <a:t>Source:  SAMHSA, </a:t>
            </a:r>
            <a:r>
              <a:rPr lang="en-US" sz="1300" i="1">
                <a:solidFill>
                  <a:schemeClr val="tx2"/>
                </a:solidFill>
              </a:rPr>
              <a:t>2002 National Survey on Drug Use and Health</a:t>
            </a:r>
            <a:r>
              <a:rPr lang="en-US" sz="1300">
                <a:solidFill>
                  <a:schemeClr val="tx2"/>
                </a:solidFill>
              </a:rPr>
              <a:t>.</a:t>
            </a:r>
            <a:endParaRPr lang="en-US" sz="22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537325"/>
            <a:ext cx="8382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latin typeface="Tahoma" pitchFamily="34" charset="0"/>
              </a:rPr>
              <a:t>1/2004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49513" y="6096000"/>
            <a:ext cx="4332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b="1">
                <a:latin typeface="Times New Roman" pitchFamily="18" charset="0"/>
              </a:rPr>
              <a:t>No year-to-year differences are statistically significant.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-76200" y="914400"/>
            <a:ext cx="899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3200" b="1">
                <a:solidFill>
                  <a:schemeClr val="tx2"/>
                </a:solidFill>
                <a:latin typeface="Times New Roman" pitchFamily="18" charset="0"/>
              </a:rPr>
              <a:t>Percent of 12th Graders Reporting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3200" b="1">
                <a:solidFill>
                  <a:schemeClr val="tx2"/>
                </a:solidFill>
                <a:latin typeface="Times New Roman" pitchFamily="18" charset="0"/>
              </a:rPr>
              <a:t>Nonmedical Use of OxyContin and Vicodin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3200" b="1">
                <a:solidFill>
                  <a:schemeClr val="tx2"/>
                </a:solidFill>
                <a:latin typeface="Times New Roman" pitchFamily="18" charset="0"/>
              </a:rPr>
              <a:t>in the Past Year Remained High 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408113" y="2065338"/>
            <a:ext cx="67437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408113" y="4443413"/>
            <a:ext cx="6743700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408113" y="3970338"/>
            <a:ext cx="6743700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408113" y="3497263"/>
            <a:ext cx="6743700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408113" y="3013075"/>
            <a:ext cx="6743700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408113" y="2540000"/>
            <a:ext cx="6743700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1408113" y="2065338"/>
            <a:ext cx="6743700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408113" y="2065338"/>
            <a:ext cx="6743700" cy="28511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5727700" y="2636838"/>
            <a:ext cx="495300" cy="22796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223000" y="2420938"/>
            <a:ext cx="504825" cy="2495550"/>
          </a:xfrm>
          <a:prstGeom prst="rect">
            <a:avLst/>
          </a:prstGeom>
          <a:solidFill>
            <a:srgbClr val="FF000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6727825" y="2711450"/>
            <a:ext cx="495300" cy="2205038"/>
          </a:xfrm>
          <a:prstGeom prst="rect">
            <a:avLst/>
          </a:prstGeom>
          <a:solidFill>
            <a:srgbClr val="00CCFF"/>
          </a:solidFill>
          <a:ln w="9525">
            <a:solidFill>
              <a:srgbClr val="66CC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1408113" y="2065338"/>
            <a:ext cx="1587" cy="28511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1322388" y="4916488"/>
            <a:ext cx="85725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1322388" y="4443413"/>
            <a:ext cx="85725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1322388" y="3970338"/>
            <a:ext cx="85725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1322388" y="3497263"/>
            <a:ext cx="85725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1322388" y="3013075"/>
            <a:ext cx="85725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1322388" y="2540000"/>
            <a:ext cx="85725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1322388" y="2065338"/>
            <a:ext cx="85725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1408113" y="4916488"/>
            <a:ext cx="6743700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 flipV="1">
            <a:off x="1408113" y="4916488"/>
            <a:ext cx="1587" cy="968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V="1">
            <a:off x="8151813" y="4916488"/>
            <a:ext cx="1587" cy="968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5810250" y="2330450"/>
            <a:ext cx="317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9.6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6269038" y="2097088"/>
            <a:ext cx="44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10.5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6835775" y="2368550"/>
            <a:ext cx="317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9.3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893763" y="4756150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0.0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893763" y="4283075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2.0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893763" y="3808413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4.0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893763" y="3335338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6.0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893763" y="2851150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8.0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746125" y="2378075"/>
            <a:ext cx="533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10.0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746125" y="1905000"/>
            <a:ext cx="533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sz="2400" b="1">
                <a:solidFill>
                  <a:srgbClr val="FFFFFF"/>
                </a:solidFill>
                <a:latin typeface="Times New Roman" pitchFamily="18" charset="0"/>
              </a:rPr>
              <a:t>12.0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1820863" y="4999038"/>
            <a:ext cx="19764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500" b="1">
                <a:solidFill>
                  <a:srgbClr val="FFFFFF"/>
                </a:solidFill>
                <a:latin typeface="Times New Roman" pitchFamily="18" charset="0"/>
              </a:rPr>
              <a:t>      OxyContin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484813" y="4999038"/>
            <a:ext cx="15351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500" b="1">
                <a:solidFill>
                  <a:srgbClr val="FFFFFF"/>
                </a:solidFill>
                <a:latin typeface="Times New Roman" pitchFamily="18" charset="0"/>
              </a:rPr>
              <a:t>      Vicodin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3048000" y="5562600"/>
            <a:ext cx="3495675" cy="45243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3133725" y="5713413"/>
            <a:ext cx="171450" cy="193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3411538" y="5638800"/>
            <a:ext cx="63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500" b="1">
                <a:solidFill>
                  <a:srgbClr val="FFFFFF"/>
                </a:solidFill>
                <a:latin typeface="Times New Roman" pitchFamily="18" charset="0"/>
              </a:rPr>
              <a:t>2002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4314825" y="5713413"/>
            <a:ext cx="171450" cy="1936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4592638" y="5638800"/>
            <a:ext cx="63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500" b="1">
                <a:solidFill>
                  <a:srgbClr val="FFFFFF"/>
                </a:solidFill>
                <a:latin typeface="Times New Roman" pitchFamily="18" charset="0"/>
              </a:rPr>
              <a:t>2003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5495925" y="5713413"/>
            <a:ext cx="171450" cy="193675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5773738" y="5638800"/>
            <a:ext cx="63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500" b="1">
                <a:solidFill>
                  <a:srgbClr val="FFFFFF"/>
                </a:solidFill>
                <a:latin typeface="Times New Roman" pitchFamily="18" charset="0"/>
              </a:rPr>
              <a:t>2004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2224088" y="3967163"/>
            <a:ext cx="514350" cy="9429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2738438" y="3843338"/>
            <a:ext cx="504825" cy="1066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3252788" y="3727450"/>
            <a:ext cx="514350" cy="1190625"/>
          </a:xfrm>
          <a:prstGeom prst="rect">
            <a:avLst/>
          </a:prstGeom>
          <a:solidFill>
            <a:srgbClr val="00CCFF"/>
          </a:solidFill>
          <a:ln w="9525">
            <a:solidFill>
              <a:srgbClr val="66CC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en-US" sz="2800" b="1">
              <a:latin typeface="Times New Roman" pitchFamily="18" charset="0"/>
            </a:endParaRP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2309813" y="3656013"/>
            <a:ext cx="317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4.0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2878138" y="3551238"/>
            <a:ext cx="317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4.5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3341688" y="3436938"/>
            <a:ext cx="317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FFFFFF"/>
                </a:solidFill>
                <a:latin typeface="Times New Roman" pitchFamily="18" charset="0"/>
              </a:rPr>
              <a:t>5.0</a:t>
            </a:r>
            <a:endParaRPr lang="en-US" sz="2000" b="1">
              <a:latin typeface="Times New Roman" pitchFamily="18" charset="0"/>
            </a:endParaRPr>
          </a:p>
        </p:txBody>
      </p:sp>
      <p:sp>
        <p:nvSpPr>
          <p:cNvPr id="15411" name="Line 51"/>
          <p:cNvSpPr>
            <a:spLocks noChangeShapeType="1"/>
          </p:cNvSpPr>
          <p:nvPr/>
        </p:nvSpPr>
        <p:spPr bwMode="auto">
          <a:xfrm>
            <a:off x="4648200" y="2070100"/>
            <a:ext cx="0" cy="2857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 rot="-5400000">
            <a:off x="-59531" y="3178969"/>
            <a:ext cx="1182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400" b="1">
                <a:latin typeface="Times New Roman" pitchFamily="18" charset="0"/>
              </a:rPr>
              <a:t>Percent</a:t>
            </a:r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2133600" y="0"/>
            <a:ext cx="43449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b="1" i="1">
                <a:latin typeface="Times New Roman" pitchFamily="18" charset="0"/>
              </a:rPr>
              <a:t>Issues of Concern</a:t>
            </a:r>
          </a:p>
        </p:txBody>
      </p:sp>
      <p:pic>
        <p:nvPicPr>
          <p:cNvPr id="17462" name="Picture 54" descr="Slide4"/>
          <p:cNvPicPr>
            <a:picLocks noChangeAspect="1" noChangeArrowheads="1"/>
          </p:cNvPicPr>
          <p:nvPr/>
        </p:nvPicPr>
        <p:blipFill>
          <a:blip r:embed="rId3" cstate="print">
            <a:lum bright="12000" contrast="60000"/>
          </a:blip>
          <a:srcRect/>
          <a:stretch>
            <a:fillRect/>
          </a:stretch>
        </p:blipFill>
        <p:spPr bwMode="auto">
          <a:xfrm>
            <a:off x="7772400" y="5943600"/>
            <a:ext cx="10668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Opioids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a brief overview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Agonist 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Heroin,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hydrocodone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oxycodone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fentanyl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Antagonist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Naloxone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naltrexone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Mixed agonist/antagonist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Pentozacine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butorphanol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Stadol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Partial agonist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Buprenorphine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097213" y="1479550"/>
            <a:ext cx="4446587" cy="3890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051175" y="53546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3051175" y="52784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3051175" y="52006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3051175" y="51244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3051175" y="50323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3051175" y="49545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3051175" y="48783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3051175" y="48006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3051175" y="47244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3051175" y="46482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3051175" y="457041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3051175" y="449421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3051175" y="441642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>
            <a:off x="3051175" y="434022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3051175" y="42624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3051175" y="41862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>
            <a:off x="3051175" y="41084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3051175" y="40322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>
            <a:off x="3051175" y="39560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>
            <a:off x="3051175" y="387826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Line 23"/>
          <p:cNvSpPr>
            <a:spLocks noChangeShapeType="1"/>
          </p:cNvSpPr>
          <p:nvPr/>
        </p:nvSpPr>
        <p:spPr bwMode="auto">
          <a:xfrm>
            <a:off x="3051175" y="380206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4" name="Line 24"/>
          <p:cNvSpPr>
            <a:spLocks noChangeShapeType="1"/>
          </p:cNvSpPr>
          <p:nvPr/>
        </p:nvSpPr>
        <p:spPr bwMode="auto">
          <a:xfrm>
            <a:off x="3051175" y="37242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5" name="Line 25"/>
          <p:cNvSpPr>
            <a:spLocks noChangeShapeType="1"/>
          </p:cNvSpPr>
          <p:nvPr/>
        </p:nvSpPr>
        <p:spPr bwMode="auto">
          <a:xfrm>
            <a:off x="3051175" y="36480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>
            <a:off x="3051175" y="35702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3051175" y="34940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8" name="Line 28"/>
          <p:cNvSpPr>
            <a:spLocks noChangeShapeType="1"/>
          </p:cNvSpPr>
          <p:nvPr/>
        </p:nvSpPr>
        <p:spPr bwMode="auto">
          <a:xfrm>
            <a:off x="3051175" y="34163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3051175" y="33401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0" name="Line 30"/>
          <p:cNvSpPr>
            <a:spLocks noChangeShapeType="1"/>
          </p:cNvSpPr>
          <p:nvPr/>
        </p:nvSpPr>
        <p:spPr bwMode="auto">
          <a:xfrm>
            <a:off x="3051175" y="32639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1" name="Line 31"/>
          <p:cNvSpPr>
            <a:spLocks noChangeShapeType="1"/>
          </p:cNvSpPr>
          <p:nvPr/>
        </p:nvSpPr>
        <p:spPr bwMode="auto">
          <a:xfrm>
            <a:off x="3051175" y="318611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2" name="Line 32"/>
          <p:cNvSpPr>
            <a:spLocks noChangeShapeType="1"/>
          </p:cNvSpPr>
          <p:nvPr/>
        </p:nvSpPr>
        <p:spPr bwMode="auto">
          <a:xfrm>
            <a:off x="3051175" y="30940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3" name="Line 33"/>
          <p:cNvSpPr>
            <a:spLocks noChangeShapeType="1"/>
          </p:cNvSpPr>
          <p:nvPr/>
        </p:nvSpPr>
        <p:spPr bwMode="auto">
          <a:xfrm>
            <a:off x="3051175" y="30178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4" name="Line 34"/>
          <p:cNvSpPr>
            <a:spLocks noChangeShapeType="1"/>
          </p:cNvSpPr>
          <p:nvPr/>
        </p:nvSpPr>
        <p:spPr bwMode="auto">
          <a:xfrm>
            <a:off x="3051175" y="29400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5" name="Line 35"/>
          <p:cNvSpPr>
            <a:spLocks noChangeShapeType="1"/>
          </p:cNvSpPr>
          <p:nvPr/>
        </p:nvSpPr>
        <p:spPr bwMode="auto">
          <a:xfrm>
            <a:off x="3051175" y="28638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6" name="Line 36"/>
          <p:cNvSpPr>
            <a:spLocks noChangeShapeType="1"/>
          </p:cNvSpPr>
          <p:nvPr/>
        </p:nvSpPr>
        <p:spPr bwMode="auto">
          <a:xfrm>
            <a:off x="3051175" y="278606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7" name="Line 37"/>
          <p:cNvSpPr>
            <a:spLocks noChangeShapeType="1"/>
          </p:cNvSpPr>
          <p:nvPr/>
        </p:nvSpPr>
        <p:spPr bwMode="auto">
          <a:xfrm>
            <a:off x="3051175" y="270986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8" name="Line 38"/>
          <p:cNvSpPr>
            <a:spLocks noChangeShapeType="1"/>
          </p:cNvSpPr>
          <p:nvPr/>
        </p:nvSpPr>
        <p:spPr bwMode="auto">
          <a:xfrm>
            <a:off x="3051175" y="26320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9" name="Line 39"/>
          <p:cNvSpPr>
            <a:spLocks noChangeShapeType="1"/>
          </p:cNvSpPr>
          <p:nvPr/>
        </p:nvSpPr>
        <p:spPr bwMode="auto">
          <a:xfrm>
            <a:off x="3051175" y="25558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0" name="Line 40"/>
          <p:cNvSpPr>
            <a:spLocks noChangeShapeType="1"/>
          </p:cNvSpPr>
          <p:nvPr/>
        </p:nvSpPr>
        <p:spPr bwMode="auto">
          <a:xfrm>
            <a:off x="3051175" y="247967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1" name="Line 41"/>
          <p:cNvSpPr>
            <a:spLocks noChangeShapeType="1"/>
          </p:cNvSpPr>
          <p:nvPr/>
        </p:nvSpPr>
        <p:spPr bwMode="auto">
          <a:xfrm>
            <a:off x="3051175" y="24018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2" name="Line 42"/>
          <p:cNvSpPr>
            <a:spLocks noChangeShapeType="1"/>
          </p:cNvSpPr>
          <p:nvPr/>
        </p:nvSpPr>
        <p:spPr bwMode="auto">
          <a:xfrm>
            <a:off x="3051175" y="232568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3" name="Line 43"/>
          <p:cNvSpPr>
            <a:spLocks noChangeShapeType="1"/>
          </p:cNvSpPr>
          <p:nvPr/>
        </p:nvSpPr>
        <p:spPr bwMode="auto">
          <a:xfrm>
            <a:off x="3051175" y="22479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4" name="Line 44"/>
          <p:cNvSpPr>
            <a:spLocks noChangeShapeType="1"/>
          </p:cNvSpPr>
          <p:nvPr/>
        </p:nvSpPr>
        <p:spPr bwMode="auto">
          <a:xfrm>
            <a:off x="3051175" y="217170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5" name="Line 45"/>
          <p:cNvSpPr>
            <a:spLocks noChangeShapeType="1"/>
          </p:cNvSpPr>
          <p:nvPr/>
        </p:nvSpPr>
        <p:spPr bwMode="auto">
          <a:xfrm>
            <a:off x="3051175" y="209391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6" name="Line 46"/>
          <p:cNvSpPr>
            <a:spLocks noChangeShapeType="1"/>
          </p:cNvSpPr>
          <p:nvPr/>
        </p:nvSpPr>
        <p:spPr bwMode="auto">
          <a:xfrm>
            <a:off x="3051175" y="2017713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7" name="Line 47"/>
          <p:cNvSpPr>
            <a:spLocks noChangeShapeType="1"/>
          </p:cNvSpPr>
          <p:nvPr/>
        </p:nvSpPr>
        <p:spPr bwMode="auto">
          <a:xfrm>
            <a:off x="3051175" y="193992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8" name="Line 48"/>
          <p:cNvSpPr>
            <a:spLocks noChangeShapeType="1"/>
          </p:cNvSpPr>
          <p:nvPr/>
        </p:nvSpPr>
        <p:spPr bwMode="auto">
          <a:xfrm>
            <a:off x="3051175" y="186372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9" name="Line 49"/>
          <p:cNvSpPr>
            <a:spLocks noChangeShapeType="1"/>
          </p:cNvSpPr>
          <p:nvPr/>
        </p:nvSpPr>
        <p:spPr bwMode="auto">
          <a:xfrm>
            <a:off x="3051175" y="1787525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0" name="Line 50"/>
          <p:cNvSpPr>
            <a:spLocks noChangeShapeType="1"/>
          </p:cNvSpPr>
          <p:nvPr/>
        </p:nvSpPr>
        <p:spPr bwMode="auto">
          <a:xfrm>
            <a:off x="3051175" y="17097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1" name="Line 51"/>
          <p:cNvSpPr>
            <a:spLocks noChangeShapeType="1"/>
          </p:cNvSpPr>
          <p:nvPr/>
        </p:nvSpPr>
        <p:spPr bwMode="auto">
          <a:xfrm>
            <a:off x="3051175" y="1633538"/>
            <a:ext cx="460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2" name="Line 52"/>
          <p:cNvSpPr>
            <a:spLocks noChangeShapeType="1"/>
          </p:cNvSpPr>
          <p:nvPr/>
        </p:nvSpPr>
        <p:spPr bwMode="auto">
          <a:xfrm>
            <a:off x="3051175" y="15557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3" name="Line 53"/>
          <p:cNvSpPr>
            <a:spLocks noChangeShapeType="1"/>
          </p:cNvSpPr>
          <p:nvPr/>
        </p:nvSpPr>
        <p:spPr bwMode="auto">
          <a:xfrm>
            <a:off x="3051175" y="1479550"/>
            <a:ext cx="460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4" name="Line 54"/>
          <p:cNvSpPr>
            <a:spLocks noChangeShapeType="1"/>
          </p:cNvSpPr>
          <p:nvPr/>
        </p:nvSpPr>
        <p:spPr bwMode="auto">
          <a:xfrm>
            <a:off x="3005138" y="5354638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5" name="Line 55"/>
          <p:cNvSpPr>
            <a:spLocks noChangeShapeType="1"/>
          </p:cNvSpPr>
          <p:nvPr/>
        </p:nvSpPr>
        <p:spPr bwMode="auto">
          <a:xfrm>
            <a:off x="3005138" y="4954588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6" name="Line 56"/>
          <p:cNvSpPr>
            <a:spLocks noChangeShapeType="1"/>
          </p:cNvSpPr>
          <p:nvPr/>
        </p:nvSpPr>
        <p:spPr bwMode="auto">
          <a:xfrm>
            <a:off x="3005138" y="4570413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7" name="Line 57"/>
          <p:cNvSpPr>
            <a:spLocks noChangeShapeType="1"/>
          </p:cNvSpPr>
          <p:nvPr/>
        </p:nvSpPr>
        <p:spPr bwMode="auto">
          <a:xfrm>
            <a:off x="3005138" y="4186238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8" name="Line 58"/>
          <p:cNvSpPr>
            <a:spLocks noChangeShapeType="1"/>
          </p:cNvSpPr>
          <p:nvPr/>
        </p:nvSpPr>
        <p:spPr bwMode="auto">
          <a:xfrm>
            <a:off x="3005138" y="3802063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9" name="Line 59"/>
          <p:cNvSpPr>
            <a:spLocks noChangeShapeType="1"/>
          </p:cNvSpPr>
          <p:nvPr/>
        </p:nvSpPr>
        <p:spPr bwMode="auto">
          <a:xfrm>
            <a:off x="3005138" y="3416300"/>
            <a:ext cx="920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0" name="Line 60"/>
          <p:cNvSpPr>
            <a:spLocks noChangeShapeType="1"/>
          </p:cNvSpPr>
          <p:nvPr/>
        </p:nvSpPr>
        <p:spPr bwMode="auto">
          <a:xfrm>
            <a:off x="3005138" y="3017838"/>
            <a:ext cx="9207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1" name="Line 61"/>
          <p:cNvSpPr>
            <a:spLocks noChangeShapeType="1"/>
          </p:cNvSpPr>
          <p:nvPr/>
        </p:nvSpPr>
        <p:spPr bwMode="auto">
          <a:xfrm>
            <a:off x="3005138" y="2632075"/>
            <a:ext cx="920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2" name="Line 62"/>
          <p:cNvSpPr>
            <a:spLocks noChangeShapeType="1"/>
          </p:cNvSpPr>
          <p:nvPr/>
        </p:nvSpPr>
        <p:spPr bwMode="auto">
          <a:xfrm>
            <a:off x="3005138" y="2247900"/>
            <a:ext cx="920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3" name="Line 63"/>
          <p:cNvSpPr>
            <a:spLocks noChangeShapeType="1"/>
          </p:cNvSpPr>
          <p:nvPr/>
        </p:nvSpPr>
        <p:spPr bwMode="auto">
          <a:xfrm>
            <a:off x="3005138" y="1863725"/>
            <a:ext cx="920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4" name="Line 64"/>
          <p:cNvSpPr>
            <a:spLocks noChangeShapeType="1"/>
          </p:cNvSpPr>
          <p:nvPr/>
        </p:nvSpPr>
        <p:spPr bwMode="auto">
          <a:xfrm>
            <a:off x="3005138" y="1479550"/>
            <a:ext cx="920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5" name="Line 65"/>
          <p:cNvSpPr>
            <a:spLocks noChangeShapeType="1"/>
          </p:cNvSpPr>
          <p:nvPr/>
        </p:nvSpPr>
        <p:spPr bwMode="auto">
          <a:xfrm flipV="1">
            <a:off x="3097213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6" name="Line 66"/>
          <p:cNvSpPr>
            <a:spLocks noChangeShapeType="1"/>
          </p:cNvSpPr>
          <p:nvPr/>
        </p:nvSpPr>
        <p:spPr bwMode="auto">
          <a:xfrm flipV="1">
            <a:off x="3435350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7" name="Line 67"/>
          <p:cNvSpPr>
            <a:spLocks noChangeShapeType="1"/>
          </p:cNvSpPr>
          <p:nvPr/>
        </p:nvSpPr>
        <p:spPr bwMode="auto">
          <a:xfrm flipV="1">
            <a:off x="3773488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8" name="Line 68"/>
          <p:cNvSpPr>
            <a:spLocks noChangeShapeType="1"/>
          </p:cNvSpPr>
          <p:nvPr/>
        </p:nvSpPr>
        <p:spPr bwMode="auto">
          <a:xfrm flipV="1">
            <a:off x="4113213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09" name="Line 69"/>
          <p:cNvSpPr>
            <a:spLocks noChangeShapeType="1"/>
          </p:cNvSpPr>
          <p:nvPr/>
        </p:nvSpPr>
        <p:spPr bwMode="auto">
          <a:xfrm flipV="1">
            <a:off x="4451350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0" name="Line 70"/>
          <p:cNvSpPr>
            <a:spLocks noChangeShapeType="1"/>
          </p:cNvSpPr>
          <p:nvPr/>
        </p:nvSpPr>
        <p:spPr bwMode="auto">
          <a:xfrm flipV="1">
            <a:off x="4789488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1" name="Line 71"/>
          <p:cNvSpPr>
            <a:spLocks noChangeShapeType="1"/>
          </p:cNvSpPr>
          <p:nvPr/>
        </p:nvSpPr>
        <p:spPr bwMode="auto">
          <a:xfrm flipV="1">
            <a:off x="5143500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2" name="Line 72"/>
          <p:cNvSpPr>
            <a:spLocks noChangeShapeType="1"/>
          </p:cNvSpPr>
          <p:nvPr/>
        </p:nvSpPr>
        <p:spPr bwMode="auto">
          <a:xfrm flipV="1">
            <a:off x="5481638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3" name="Line 73"/>
          <p:cNvSpPr>
            <a:spLocks noChangeShapeType="1"/>
          </p:cNvSpPr>
          <p:nvPr/>
        </p:nvSpPr>
        <p:spPr bwMode="auto">
          <a:xfrm flipV="1">
            <a:off x="5819775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4" name="Line 74"/>
          <p:cNvSpPr>
            <a:spLocks noChangeShapeType="1"/>
          </p:cNvSpPr>
          <p:nvPr/>
        </p:nvSpPr>
        <p:spPr bwMode="auto">
          <a:xfrm flipV="1">
            <a:off x="6159500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5" name="Line 75"/>
          <p:cNvSpPr>
            <a:spLocks noChangeShapeType="1"/>
          </p:cNvSpPr>
          <p:nvPr/>
        </p:nvSpPr>
        <p:spPr bwMode="auto">
          <a:xfrm flipV="1">
            <a:off x="6497638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6" name="Line 76"/>
          <p:cNvSpPr>
            <a:spLocks noChangeShapeType="1"/>
          </p:cNvSpPr>
          <p:nvPr/>
        </p:nvSpPr>
        <p:spPr bwMode="auto">
          <a:xfrm flipV="1">
            <a:off x="6835775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7" name="Line 77"/>
          <p:cNvSpPr>
            <a:spLocks noChangeShapeType="1"/>
          </p:cNvSpPr>
          <p:nvPr/>
        </p:nvSpPr>
        <p:spPr bwMode="auto">
          <a:xfrm flipV="1">
            <a:off x="7173913" y="5354638"/>
            <a:ext cx="1587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8" name="Line 78"/>
          <p:cNvSpPr>
            <a:spLocks noChangeShapeType="1"/>
          </p:cNvSpPr>
          <p:nvPr/>
        </p:nvSpPr>
        <p:spPr bwMode="auto">
          <a:xfrm flipV="1">
            <a:off x="7527925" y="5354638"/>
            <a:ext cx="1588" cy="920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19" name="Line 79"/>
          <p:cNvSpPr>
            <a:spLocks noChangeShapeType="1"/>
          </p:cNvSpPr>
          <p:nvPr/>
        </p:nvSpPr>
        <p:spPr bwMode="auto">
          <a:xfrm flipV="1">
            <a:off x="3943350" y="4954588"/>
            <a:ext cx="338138" cy="4000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0" name="Line 80"/>
          <p:cNvSpPr>
            <a:spLocks noChangeShapeType="1"/>
          </p:cNvSpPr>
          <p:nvPr/>
        </p:nvSpPr>
        <p:spPr bwMode="auto">
          <a:xfrm flipV="1">
            <a:off x="4281488" y="4186238"/>
            <a:ext cx="338137" cy="7683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1" name="Line 81"/>
          <p:cNvSpPr>
            <a:spLocks noChangeShapeType="1"/>
          </p:cNvSpPr>
          <p:nvPr/>
        </p:nvSpPr>
        <p:spPr bwMode="auto">
          <a:xfrm flipV="1">
            <a:off x="4619625" y="3017838"/>
            <a:ext cx="339725" cy="1168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2" name="Line 82"/>
          <p:cNvSpPr>
            <a:spLocks noChangeShapeType="1"/>
          </p:cNvSpPr>
          <p:nvPr/>
        </p:nvSpPr>
        <p:spPr bwMode="auto">
          <a:xfrm flipV="1">
            <a:off x="4959350" y="2247900"/>
            <a:ext cx="354013" cy="7699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3" name="Line 83"/>
          <p:cNvSpPr>
            <a:spLocks noChangeShapeType="1"/>
          </p:cNvSpPr>
          <p:nvPr/>
        </p:nvSpPr>
        <p:spPr bwMode="auto">
          <a:xfrm flipV="1">
            <a:off x="5313363" y="1633538"/>
            <a:ext cx="338137" cy="6143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4" name="Line 84"/>
          <p:cNvSpPr>
            <a:spLocks noChangeShapeType="1"/>
          </p:cNvSpPr>
          <p:nvPr/>
        </p:nvSpPr>
        <p:spPr bwMode="auto">
          <a:xfrm flipV="1">
            <a:off x="5651500" y="1479550"/>
            <a:ext cx="338138" cy="1539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5" name="Line 85"/>
          <p:cNvSpPr>
            <a:spLocks noChangeShapeType="1"/>
          </p:cNvSpPr>
          <p:nvPr/>
        </p:nvSpPr>
        <p:spPr bwMode="auto">
          <a:xfrm>
            <a:off x="5989638" y="1479550"/>
            <a:ext cx="338137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6" name="Line 86"/>
          <p:cNvSpPr>
            <a:spLocks noChangeShapeType="1"/>
          </p:cNvSpPr>
          <p:nvPr/>
        </p:nvSpPr>
        <p:spPr bwMode="auto">
          <a:xfrm>
            <a:off x="6327775" y="1479550"/>
            <a:ext cx="33972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7" name="Line 87"/>
          <p:cNvSpPr>
            <a:spLocks noChangeShapeType="1"/>
          </p:cNvSpPr>
          <p:nvPr/>
        </p:nvSpPr>
        <p:spPr bwMode="auto">
          <a:xfrm>
            <a:off x="6667500" y="1479550"/>
            <a:ext cx="338138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8" name="Line 88"/>
          <p:cNvSpPr>
            <a:spLocks noChangeShapeType="1"/>
          </p:cNvSpPr>
          <p:nvPr/>
        </p:nvSpPr>
        <p:spPr bwMode="auto">
          <a:xfrm>
            <a:off x="7005638" y="1479550"/>
            <a:ext cx="354012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29" name="Rectangle 89"/>
          <p:cNvSpPr>
            <a:spLocks noChangeArrowheads="1"/>
          </p:cNvSpPr>
          <p:nvPr/>
        </p:nvSpPr>
        <p:spPr bwMode="auto">
          <a:xfrm>
            <a:off x="3889375" y="5300663"/>
            <a:ext cx="122238" cy="107950"/>
          </a:xfrm>
          <a:prstGeom prst="rect">
            <a:avLst/>
          </a:prstGeom>
          <a:solidFill>
            <a:srgbClr val="0000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0" name="Rectangle 90"/>
          <p:cNvSpPr>
            <a:spLocks noChangeArrowheads="1"/>
          </p:cNvSpPr>
          <p:nvPr/>
        </p:nvSpPr>
        <p:spPr bwMode="auto">
          <a:xfrm>
            <a:off x="4243388" y="4916488"/>
            <a:ext cx="107950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1" name="Rectangle 91"/>
          <p:cNvSpPr>
            <a:spLocks noChangeArrowheads="1"/>
          </p:cNvSpPr>
          <p:nvPr/>
        </p:nvSpPr>
        <p:spPr bwMode="auto">
          <a:xfrm>
            <a:off x="4581525" y="4132263"/>
            <a:ext cx="107950" cy="122237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2" name="Rectangle 92"/>
          <p:cNvSpPr>
            <a:spLocks noChangeArrowheads="1"/>
          </p:cNvSpPr>
          <p:nvPr/>
        </p:nvSpPr>
        <p:spPr bwMode="auto">
          <a:xfrm>
            <a:off x="4921250" y="2979738"/>
            <a:ext cx="106363" cy="106362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3" name="Rectangle 93"/>
          <p:cNvSpPr>
            <a:spLocks noChangeArrowheads="1"/>
          </p:cNvSpPr>
          <p:nvPr/>
        </p:nvSpPr>
        <p:spPr bwMode="auto">
          <a:xfrm>
            <a:off x="5259388" y="2193925"/>
            <a:ext cx="106362" cy="123825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4" name="Rectangle 94"/>
          <p:cNvSpPr>
            <a:spLocks noChangeArrowheads="1"/>
          </p:cNvSpPr>
          <p:nvPr/>
        </p:nvSpPr>
        <p:spPr bwMode="auto">
          <a:xfrm>
            <a:off x="5597525" y="1579563"/>
            <a:ext cx="107950" cy="106362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5" name="Rectangle 95"/>
          <p:cNvSpPr>
            <a:spLocks noChangeArrowheads="1"/>
          </p:cNvSpPr>
          <p:nvPr/>
        </p:nvSpPr>
        <p:spPr bwMode="auto">
          <a:xfrm>
            <a:off x="5935663" y="1425575"/>
            <a:ext cx="123825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6" name="Rectangle 96"/>
          <p:cNvSpPr>
            <a:spLocks noChangeArrowheads="1"/>
          </p:cNvSpPr>
          <p:nvPr/>
        </p:nvSpPr>
        <p:spPr bwMode="auto">
          <a:xfrm>
            <a:off x="6275388" y="1425575"/>
            <a:ext cx="122237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7" name="Rectangle 97"/>
          <p:cNvSpPr>
            <a:spLocks noChangeArrowheads="1"/>
          </p:cNvSpPr>
          <p:nvPr/>
        </p:nvSpPr>
        <p:spPr bwMode="auto">
          <a:xfrm>
            <a:off x="6627813" y="1425575"/>
            <a:ext cx="107950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8" name="Rectangle 98"/>
          <p:cNvSpPr>
            <a:spLocks noChangeArrowheads="1"/>
          </p:cNvSpPr>
          <p:nvPr/>
        </p:nvSpPr>
        <p:spPr bwMode="auto">
          <a:xfrm>
            <a:off x="6967538" y="1425575"/>
            <a:ext cx="106362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39" name="Rectangle 99"/>
          <p:cNvSpPr>
            <a:spLocks noChangeArrowheads="1"/>
          </p:cNvSpPr>
          <p:nvPr/>
        </p:nvSpPr>
        <p:spPr bwMode="auto">
          <a:xfrm>
            <a:off x="7305675" y="1425575"/>
            <a:ext cx="106363" cy="10795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0" name="Line 100"/>
          <p:cNvSpPr>
            <a:spLocks noChangeShapeType="1"/>
          </p:cNvSpPr>
          <p:nvPr/>
        </p:nvSpPr>
        <p:spPr bwMode="auto">
          <a:xfrm flipV="1">
            <a:off x="3943350" y="5278438"/>
            <a:ext cx="338138" cy="76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1" name="Line 101"/>
          <p:cNvSpPr>
            <a:spLocks noChangeShapeType="1"/>
          </p:cNvSpPr>
          <p:nvPr/>
        </p:nvSpPr>
        <p:spPr bwMode="auto">
          <a:xfrm flipV="1">
            <a:off x="4281488" y="5124450"/>
            <a:ext cx="338137" cy="1539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2" name="Line 102"/>
          <p:cNvSpPr>
            <a:spLocks noChangeShapeType="1"/>
          </p:cNvSpPr>
          <p:nvPr/>
        </p:nvSpPr>
        <p:spPr bwMode="auto">
          <a:xfrm flipV="1">
            <a:off x="4619625" y="4770438"/>
            <a:ext cx="339725" cy="3540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3" name="Line 103"/>
          <p:cNvSpPr>
            <a:spLocks noChangeShapeType="1"/>
          </p:cNvSpPr>
          <p:nvPr/>
        </p:nvSpPr>
        <p:spPr bwMode="auto">
          <a:xfrm flipV="1">
            <a:off x="4959350" y="4386263"/>
            <a:ext cx="354013" cy="3841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4" name="Line 104"/>
          <p:cNvSpPr>
            <a:spLocks noChangeShapeType="1"/>
          </p:cNvSpPr>
          <p:nvPr/>
        </p:nvSpPr>
        <p:spPr bwMode="auto">
          <a:xfrm flipV="1">
            <a:off x="5313363" y="3986213"/>
            <a:ext cx="338137" cy="4000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5" name="Line 105"/>
          <p:cNvSpPr>
            <a:spLocks noChangeShapeType="1"/>
          </p:cNvSpPr>
          <p:nvPr/>
        </p:nvSpPr>
        <p:spPr bwMode="auto">
          <a:xfrm flipV="1">
            <a:off x="5651500" y="3802063"/>
            <a:ext cx="338138" cy="184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6" name="Line 106"/>
          <p:cNvSpPr>
            <a:spLocks noChangeShapeType="1"/>
          </p:cNvSpPr>
          <p:nvPr/>
        </p:nvSpPr>
        <p:spPr bwMode="auto">
          <a:xfrm>
            <a:off x="5989638" y="3802063"/>
            <a:ext cx="33813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7" name="Line 107"/>
          <p:cNvSpPr>
            <a:spLocks noChangeShapeType="1"/>
          </p:cNvSpPr>
          <p:nvPr/>
        </p:nvSpPr>
        <p:spPr bwMode="auto">
          <a:xfrm>
            <a:off x="6327775" y="3802063"/>
            <a:ext cx="33972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8" name="Line 108"/>
          <p:cNvSpPr>
            <a:spLocks noChangeShapeType="1"/>
          </p:cNvSpPr>
          <p:nvPr/>
        </p:nvSpPr>
        <p:spPr bwMode="auto">
          <a:xfrm>
            <a:off x="6667500" y="3802063"/>
            <a:ext cx="3381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49" name="Line 109"/>
          <p:cNvSpPr>
            <a:spLocks noChangeShapeType="1"/>
          </p:cNvSpPr>
          <p:nvPr/>
        </p:nvSpPr>
        <p:spPr bwMode="auto">
          <a:xfrm>
            <a:off x="7005638" y="3802063"/>
            <a:ext cx="354012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0" name="Oval 110"/>
          <p:cNvSpPr>
            <a:spLocks noChangeArrowheads="1"/>
          </p:cNvSpPr>
          <p:nvPr/>
        </p:nvSpPr>
        <p:spPr bwMode="auto">
          <a:xfrm>
            <a:off x="3889375" y="5300663"/>
            <a:ext cx="122238" cy="10795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1" name="Oval 111"/>
          <p:cNvSpPr>
            <a:spLocks noChangeArrowheads="1"/>
          </p:cNvSpPr>
          <p:nvPr/>
        </p:nvSpPr>
        <p:spPr bwMode="auto">
          <a:xfrm>
            <a:off x="4243388" y="5224463"/>
            <a:ext cx="107950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2" name="Oval 112"/>
          <p:cNvSpPr>
            <a:spLocks noChangeArrowheads="1"/>
          </p:cNvSpPr>
          <p:nvPr/>
        </p:nvSpPr>
        <p:spPr bwMode="auto">
          <a:xfrm>
            <a:off x="4581525" y="5070475"/>
            <a:ext cx="107950" cy="10795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3" name="Oval 113"/>
          <p:cNvSpPr>
            <a:spLocks noChangeArrowheads="1"/>
          </p:cNvSpPr>
          <p:nvPr/>
        </p:nvSpPr>
        <p:spPr bwMode="auto">
          <a:xfrm>
            <a:off x="4921250" y="4716463"/>
            <a:ext cx="106363" cy="10795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4" name="Oval 114"/>
          <p:cNvSpPr>
            <a:spLocks noChangeArrowheads="1"/>
          </p:cNvSpPr>
          <p:nvPr/>
        </p:nvSpPr>
        <p:spPr bwMode="auto">
          <a:xfrm>
            <a:off x="5259388" y="4332288"/>
            <a:ext cx="106362" cy="10795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5" name="Oval 115"/>
          <p:cNvSpPr>
            <a:spLocks noChangeArrowheads="1"/>
          </p:cNvSpPr>
          <p:nvPr/>
        </p:nvSpPr>
        <p:spPr bwMode="auto">
          <a:xfrm>
            <a:off x="5597525" y="3948113"/>
            <a:ext cx="107950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6" name="Oval 116"/>
          <p:cNvSpPr>
            <a:spLocks noChangeArrowheads="1"/>
          </p:cNvSpPr>
          <p:nvPr/>
        </p:nvSpPr>
        <p:spPr bwMode="auto">
          <a:xfrm>
            <a:off x="5935663" y="3748088"/>
            <a:ext cx="123825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7" name="Oval 117"/>
          <p:cNvSpPr>
            <a:spLocks noChangeArrowheads="1"/>
          </p:cNvSpPr>
          <p:nvPr/>
        </p:nvSpPr>
        <p:spPr bwMode="auto">
          <a:xfrm>
            <a:off x="6275388" y="3748088"/>
            <a:ext cx="122237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8" name="Oval 118"/>
          <p:cNvSpPr>
            <a:spLocks noChangeArrowheads="1"/>
          </p:cNvSpPr>
          <p:nvPr/>
        </p:nvSpPr>
        <p:spPr bwMode="auto">
          <a:xfrm>
            <a:off x="6627813" y="3748088"/>
            <a:ext cx="107950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59" name="Oval 119"/>
          <p:cNvSpPr>
            <a:spLocks noChangeArrowheads="1"/>
          </p:cNvSpPr>
          <p:nvPr/>
        </p:nvSpPr>
        <p:spPr bwMode="auto">
          <a:xfrm>
            <a:off x="6967538" y="3748088"/>
            <a:ext cx="106362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0" name="Oval 120"/>
          <p:cNvSpPr>
            <a:spLocks noChangeArrowheads="1"/>
          </p:cNvSpPr>
          <p:nvPr/>
        </p:nvSpPr>
        <p:spPr bwMode="auto">
          <a:xfrm>
            <a:off x="7305675" y="3748088"/>
            <a:ext cx="106363" cy="106362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1" name="Line 121"/>
          <p:cNvSpPr>
            <a:spLocks noChangeShapeType="1"/>
          </p:cNvSpPr>
          <p:nvPr/>
        </p:nvSpPr>
        <p:spPr bwMode="auto">
          <a:xfrm>
            <a:off x="3943350" y="5354638"/>
            <a:ext cx="3381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2" name="Line 122"/>
          <p:cNvSpPr>
            <a:spLocks noChangeShapeType="1"/>
          </p:cNvSpPr>
          <p:nvPr/>
        </p:nvSpPr>
        <p:spPr bwMode="auto">
          <a:xfrm>
            <a:off x="4281488" y="5354638"/>
            <a:ext cx="33813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3" name="Line 123"/>
          <p:cNvSpPr>
            <a:spLocks noChangeShapeType="1"/>
          </p:cNvSpPr>
          <p:nvPr/>
        </p:nvSpPr>
        <p:spPr bwMode="auto">
          <a:xfrm>
            <a:off x="4619625" y="5354638"/>
            <a:ext cx="33972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4" name="Line 124"/>
          <p:cNvSpPr>
            <a:spLocks noChangeShapeType="1"/>
          </p:cNvSpPr>
          <p:nvPr/>
        </p:nvSpPr>
        <p:spPr bwMode="auto">
          <a:xfrm>
            <a:off x="4959350" y="5354638"/>
            <a:ext cx="354013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5" name="Line 125"/>
          <p:cNvSpPr>
            <a:spLocks noChangeShapeType="1"/>
          </p:cNvSpPr>
          <p:nvPr/>
        </p:nvSpPr>
        <p:spPr bwMode="auto">
          <a:xfrm>
            <a:off x="5313363" y="5354638"/>
            <a:ext cx="33813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6" name="Line 126"/>
          <p:cNvSpPr>
            <a:spLocks noChangeShapeType="1"/>
          </p:cNvSpPr>
          <p:nvPr/>
        </p:nvSpPr>
        <p:spPr bwMode="auto">
          <a:xfrm>
            <a:off x="5651500" y="5354638"/>
            <a:ext cx="3381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7" name="Line 127"/>
          <p:cNvSpPr>
            <a:spLocks noChangeShapeType="1"/>
          </p:cNvSpPr>
          <p:nvPr/>
        </p:nvSpPr>
        <p:spPr bwMode="auto">
          <a:xfrm>
            <a:off x="5989638" y="5354638"/>
            <a:ext cx="33813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8" name="Line 128"/>
          <p:cNvSpPr>
            <a:spLocks noChangeShapeType="1"/>
          </p:cNvSpPr>
          <p:nvPr/>
        </p:nvSpPr>
        <p:spPr bwMode="auto">
          <a:xfrm>
            <a:off x="6327775" y="5354638"/>
            <a:ext cx="33972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69" name="Line 129"/>
          <p:cNvSpPr>
            <a:spLocks noChangeShapeType="1"/>
          </p:cNvSpPr>
          <p:nvPr/>
        </p:nvSpPr>
        <p:spPr bwMode="auto">
          <a:xfrm>
            <a:off x="6667500" y="5354638"/>
            <a:ext cx="338138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0" name="Freeform 130"/>
          <p:cNvSpPr>
            <a:spLocks/>
          </p:cNvSpPr>
          <p:nvPr/>
        </p:nvSpPr>
        <p:spPr bwMode="auto">
          <a:xfrm>
            <a:off x="3881438" y="5292725"/>
            <a:ext cx="123825" cy="107950"/>
          </a:xfrm>
          <a:custGeom>
            <a:avLst/>
            <a:gdLst>
              <a:gd name="T0" fmla="*/ 2147483647 w 78"/>
              <a:gd name="T1" fmla="*/ 0 h 68"/>
              <a:gd name="T2" fmla="*/ 0 w 78"/>
              <a:gd name="T3" fmla="*/ 2147483647 h 68"/>
              <a:gd name="T4" fmla="*/ 2147483647 w 78"/>
              <a:gd name="T5" fmla="*/ 2147483647 h 68"/>
              <a:gd name="T6" fmla="*/ 2147483647 w 7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78"/>
              <a:gd name="T13" fmla="*/ 0 h 68"/>
              <a:gd name="T14" fmla="*/ 78 w 7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" h="68">
                <a:moveTo>
                  <a:pt x="39" y="0"/>
                </a:moveTo>
                <a:lnTo>
                  <a:pt x="0" y="68"/>
                </a:lnTo>
                <a:lnTo>
                  <a:pt x="78" y="68"/>
                </a:lnTo>
                <a:lnTo>
                  <a:pt x="3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1" name="Freeform 131"/>
          <p:cNvSpPr>
            <a:spLocks/>
          </p:cNvSpPr>
          <p:nvPr/>
        </p:nvSpPr>
        <p:spPr bwMode="auto">
          <a:xfrm>
            <a:off x="4235450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29" y="0"/>
                </a:moveTo>
                <a:lnTo>
                  <a:pt x="0" y="68"/>
                </a:lnTo>
                <a:lnTo>
                  <a:pt x="68" y="6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2" name="Freeform 132"/>
          <p:cNvSpPr>
            <a:spLocks/>
          </p:cNvSpPr>
          <p:nvPr/>
        </p:nvSpPr>
        <p:spPr bwMode="auto">
          <a:xfrm>
            <a:off x="4573588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29" y="0"/>
                </a:moveTo>
                <a:lnTo>
                  <a:pt x="0" y="68"/>
                </a:lnTo>
                <a:lnTo>
                  <a:pt x="68" y="6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3" name="Freeform 133"/>
          <p:cNvSpPr>
            <a:spLocks/>
          </p:cNvSpPr>
          <p:nvPr/>
        </p:nvSpPr>
        <p:spPr bwMode="auto">
          <a:xfrm>
            <a:off x="4913313" y="5292725"/>
            <a:ext cx="106362" cy="107950"/>
          </a:xfrm>
          <a:custGeom>
            <a:avLst/>
            <a:gdLst>
              <a:gd name="T0" fmla="*/ 2147483647 w 67"/>
              <a:gd name="T1" fmla="*/ 0 h 68"/>
              <a:gd name="T2" fmla="*/ 0 w 67"/>
              <a:gd name="T3" fmla="*/ 2147483647 h 68"/>
              <a:gd name="T4" fmla="*/ 2147483647 w 67"/>
              <a:gd name="T5" fmla="*/ 2147483647 h 68"/>
              <a:gd name="T6" fmla="*/ 2147483647 w 67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7"/>
              <a:gd name="T13" fmla="*/ 0 h 68"/>
              <a:gd name="T14" fmla="*/ 67 w 67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" h="68">
                <a:moveTo>
                  <a:pt x="29" y="0"/>
                </a:moveTo>
                <a:lnTo>
                  <a:pt x="0" y="68"/>
                </a:lnTo>
                <a:lnTo>
                  <a:pt x="67" y="6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4" name="Freeform 134"/>
          <p:cNvSpPr>
            <a:spLocks/>
          </p:cNvSpPr>
          <p:nvPr/>
        </p:nvSpPr>
        <p:spPr bwMode="auto">
          <a:xfrm>
            <a:off x="5251450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39" y="0"/>
                </a:moveTo>
                <a:lnTo>
                  <a:pt x="0" y="68"/>
                </a:lnTo>
                <a:lnTo>
                  <a:pt x="68" y="68"/>
                </a:lnTo>
                <a:lnTo>
                  <a:pt x="3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5" name="Freeform 135"/>
          <p:cNvSpPr>
            <a:spLocks/>
          </p:cNvSpPr>
          <p:nvPr/>
        </p:nvSpPr>
        <p:spPr bwMode="auto">
          <a:xfrm>
            <a:off x="5589588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39" y="0"/>
                </a:moveTo>
                <a:lnTo>
                  <a:pt x="0" y="68"/>
                </a:lnTo>
                <a:lnTo>
                  <a:pt x="68" y="68"/>
                </a:lnTo>
                <a:lnTo>
                  <a:pt x="3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6" name="Freeform 136"/>
          <p:cNvSpPr>
            <a:spLocks/>
          </p:cNvSpPr>
          <p:nvPr/>
        </p:nvSpPr>
        <p:spPr bwMode="auto">
          <a:xfrm>
            <a:off x="5927725" y="5292725"/>
            <a:ext cx="123825" cy="107950"/>
          </a:xfrm>
          <a:custGeom>
            <a:avLst/>
            <a:gdLst>
              <a:gd name="T0" fmla="*/ 2147483647 w 78"/>
              <a:gd name="T1" fmla="*/ 0 h 68"/>
              <a:gd name="T2" fmla="*/ 0 w 78"/>
              <a:gd name="T3" fmla="*/ 2147483647 h 68"/>
              <a:gd name="T4" fmla="*/ 2147483647 w 78"/>
              <a:gd name="T5" fmla="*/ 2147483647 h 68"/>
              <a:gd name="T6" fmla="*/ 2147483647 w 7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78"/>
              <a:gd name="T13" fmla="*/ 0 h 68"/>
              <a:gd name="T14" fmla="*/ 78 w 7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" h="68">
                <a:moveTo>
                  <a:pt x="39" y="0"/>
                </a:moveTo>
                <a:lnTo>
                  <a:pt x="0" y="68"/>
                </a:lnTo>
                <a:lnTo>
                  <a:pt x="78" y="68"/>
                </a:lnTo>
                <a:lnTo>
                  <a:pt x="3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7" name="Freeform 137"/>
          <p:cNvSpPr>
            <a:spLocks/>
          </p:cNvSpPr>
          <p:nvPr/>
        </p:nvSpPr>
        <p:spPr bwMode="auto">
          <a:xfrm>
            <a:off x="6267450" y="5292725"/>
            <a:ext cx="122238" cy="107950"/>
          </a:xfrm>
          <a:custGeom>
            <a:avLst/>
            <a:gdLst>
              <a:gd name="T0" fmla="*/ 2147483647 w 77"/>
              <a:gd name="T1" fmla="*/ 0 h 68"/>
              <a:gd name="T2" fmla="*/ 0 w 77"/>
              <a:gd name="T3" fmla="*/ 2147483647 h 68"/>
              <a:gd name="T4" fmla="*/ 2147483647 w 77"/>
              <a:gd name="T5" fmla="*/ 2147483647 h 68"/>
              <a:gd name="T6" fmla="*/ 2147483647 w 77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77"/>
              <a:gd name="T13" fmla="*/ 0 h 68"/>
              <a:gd name="T14" fmla="*/ 77 w 77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" h="68">
                <a:moveTo>
                  <a:pt x="38" y="0"/>
                </a:moveTo>
                <a:lnTo>
                  <a:pt x="0" y="68"/>
                </a:lnTo>
                <a:lnTo>
                  <a:pt x="77" y="68"/>
                </a:lnTo>
                <a:lnTo>
                  <a:pt x="38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8" name="Freeform 138"/>
          <p:cNvSpPr>
            <a:spLocks/>
          </p:cNvSpPr>
          <p:nvPr/>
        </p:nvSpPr>
        <p:spPr bwMode="auto">
          <a:xfrm>
            <a:off x="6619875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30" y="0"/>
                </a:moveTo>
                <a:lnTo>
                  <a:pt x="0" y="68"/>
                </a:lnTo>
                <a:lnTo>
                  <a:pt x="68" y="68"/>
                </a:lnTo>
                <a:lnTo>
                  <a:pt x="30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79" name="Freeform 139"/>
          <p:cNvSpPr>
            <a:spLocks/>
          </p:cNvSpPr>
          <p:nvPr/>
        </p:nvSpPr>
        <p:spPr bwMode="auto">
          <a:xfrm>
            <a:off x="6959600" y="5292725"/>
            <a:ext cx="107950" cy="107950"/>
          </a:xfrm>
          <a:custGeom>
            <a:avLst/>
            <a:gdLst>
              <a:gd name="T0" fmla="*/ 2147483647 w 68"/>
              <a:gd name="T1" fmla="*/ 0 h 68"/>
              <a:gd name="T2" fmla="*/ 0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0 h 68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68"/>
              <a:gd name="T14" fmla="*/ 68 w 68"/>
              <a:gd name="T15" fmla="*/ 68 h 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68">
                <a:moveTo>
                  <a:pt x="29" y="0"/>
                </a:moveTo>
                <a:lnTo>
                  <a:pt x="0" y="68"/>
                </a:lnTo>
                <a:lnTo>
                  <a:pt x="68" y="6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80" name="Line 140"/>
          <p:cNvSpPr>
            <a:spLocks noChangeShapeType="1"/>
          </p:cNvSpPr>
          <p:nvPr/>
        </p:nvSpPr>
        <p:spPr bwMode="auto">
          <a:xfrm flipV="1">
            <a:off x="3097213" y="1479550"/>
            <a:ext cx="1587" cy="38750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81" name="Line 141"/>
          <p:cNvSpPr>
            <a:spLocks noChangeShapeType="1"/>
          </p:cNvSpPr>
          <p:nvPr/>
        </p:nvSpPr>
        <p:spPr bwMode="auto">
          <a:xfrm>
            <a:off x="3097213" y="5354638"/>
            <a:ext cx="4430712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82" name="Rectangle 142"/>
          <p:cNvSpPr>
            <a:spLocks noChangeArrowheads="1"/>
          </p:cNvSpPr>
          <p:nvPr/>
        </p:nvSpPr>
        <p:spPr bwMode="auto">
          <a:xfrm>
            <a:off x="3127375" y="54483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-10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3" name="Rectangle 143"/>
          <p:cNvSpPr>
            <a:spLocks noChangeArrowheads="1"/>
          </p:cNvSpPr>
          <p:nvPr/>
        </p:nvSpPr>
        <p:spPr bwMode="auto">
          <a:xfrm>
            <a:off x="3867150" y="5448300"/>
            <a:ext cx="15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-9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4" name="Rectangle 144"/>
          <p:cNvSpPr>
            <a:spLocks noChangeArrowheads="1"/>
          </p:cNvSpPr>
          <p:nvPr/>
        </p:nvSpPr>
        <p:spPr bwMode="auto">
          <a:xfrm>
            <a:off x="4543425" y="5448300"/>
            <a:ext cx="1508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-8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5" name="Rectangle 145"/>
          <p:cNvSpPr>
            <a:spLocks noChangeArrowheads="1"/>
          </p:cNvSpPr>
          <p:nvPr/>
        </p:nvSpPr>
        <p:spPr bwMode="auto">
          <a:xfrm>
            <a:off x="5219700" y="5448300"/>
            <a:ext cx="1508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-7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6" name="Rectangle 146"/>
          <p:cNvSpPr>
            <a:spLocks noChangeArrowheads="1"/>
          </p:cNvSpPr>
          <p:nvPr/>
        </p:nvSpPr>
        <p:spPr bwMode="auto">
          <a:xfrm>
            <a:off x="5913438" y="5448300"/>
            <a:ext cx="1508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-6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7" name="Rectangle 147"/>
          <p:cNvSpPr>
            <a:spLocks noChangeArrowheads="1"/>
          </p:cNvSpPr>
          <p:nvPr/>
        </p:nvSpPr>
        <p:spPr bwMode="auto">
          <a:xfrm>
            <a:off x="6589713" y="5448300"/>
            <a:ext cx="1508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-5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8" name="Rectangle 148"/>
          <p:cNvSpPr>
            <a:spLocks noChangeArrowheads="1"/>
          </p:cNvSpPr>
          <p:nvPr/>
        </p:nvSpPr>
        <p:spPr bwMode="auto">
          <a:xfrm>
            <a:off x="7267575" y="5448300"/>
            <a:ext cx="1508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-4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89" name="Rectangle 149"/>
          <p:cNvSpPr>
            <a:spLocks noChangeArrowheads="1"/>
          </p:cNvSpPr>
          <p:nvPr/>
        </p:nvSpPr>
        <p:spPr bwMode="auto">
          <a:xfrm>
            <a:off x="2867025" y="5216525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0" name="Rectangle 150"/>
          <p:cNvSpPr>
            <a:spLocks noChangeArrowheads="1"/>
          </p:cNvSpPr>
          <p:nvPr/>
        </p:nvSpPr>
        <p:spPr bwMode="auto">
          <a:xfrm>
            <a:off x="2759075" y="4816475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10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1" name="Rectangle 151"/>
          <p:cNvSpPr>
            <a:spLocks noChangeArrowheads="1"/>
          </p:cNvSpPr>
          <p:nvPr/>
        </p:nvSpPr>
        <p:spPr bwMode="auto">
          <a:xfrm>
            <a:off x="2759075" y="4432300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20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2" name="Rectangle 152"/>
          <p:cNvSpPr>
            <a:spLocks noChangeArrowheads="1"/>
          </p:cNvSpPr>
          <p:nvPr/>
        </p:nvSpPr>
        <p:spPr bwMode="auto">
          <a:xfrm>
            <a:off x="2759075" y="4048125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30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3" name="Rectangle 153"/>
          <p:cNvSpPr>
            <a:spLocks noChangeArrowheads="1"/>
          </p:cNvSpPr>
          <p:nvPr/>
        </p:nvSpPr>
        <p:spPr bwMode="auto">
          <a:xfrm>
            <a:off x="2759075" y="3663950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40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4" name="Rectangle 154"/>
          <p:cNvSpPr>
            <a:spLocks noChangeArrowheads="1"/>
          </p:cNvSpPr>
          <p:nvPr/>
        </p:nvSpPr>
        <p:spPr bwMode="auto">
          <a:xfrm>
            <a:off x="2759075" y="3279775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50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5" name="Rectangle 155"/>
          <p:cNvSpPr>
            <a:spLocks noChangeArrowheads="1"/>
          </p:cNvSpPr>
          <p:nvPr/>
        </p:nvSpPr>
        <p:spPr bwMode="auto">
          <a:xfrm>
            <a:off x="2759075" y="2879725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60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6" name="Rectangle 156"/>
          <p:cNvSpPr>
            <a:spLocks noChangeArrowheads="1"/>
          </p:cNvSpPr>
          <p:nvPr/>
        </p:nvSpPr>
        <p:spPr bwMode="auto">
          <a:xfrm>
            <a:off x="2759075" y="2493963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70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7" name="Rectangle 157"/>
          <p:cNvSpPr>
            <a:spLocks noChangeArrowheads="1"/>
          </p:cNvSpPr>
          <p:nvPr/>
        </p:nvSpPr>
        <p:spPr bwMode="auto">
          <a:xfrm>
            <a:off x="2759075" y="2109788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80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8" name="Rectangle 158"/>
          <p:cNvSpPr>
            <a:spLocks noChangeArrowheads="1"/>
          </p:cNvSpPr>
          <p:nvPr/>
        </p:nvSpPr>
        <p:spPr bwMode="auto">
          <a:xfrm>
            <a:off x="2759075" y="1725613"/>
            <a:ext cx="188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90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5999" name="Rectangle 159"/>
          <p:cNvSpPr>
            <a:spLocks noChangeArrowheads="1"/>
          </p:cNvSpPr>
          <p:nvPr/>
        </p:nvSpPr>
        <p:spPr bwMode="auto">
          <a:xfrm>
            <a:off x="2651125" y="1341438"/>
            <a:ext cx="284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100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0" name="Rectangle 160"/>
          <p:cNvSpPr>
            <a:spLocks noChangeArrowheads="1"/>
          </p:cNvSpPr>
          <p:nvPr/>
        </p:nvSpPr>
        <p:spPr bwMode="auto">
          <a:xfrm>
            <a:off x="1158875" y="2833688"/>
            <a:ext cx="13160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Intrinsic Activity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6001" name="Rectangle 161"/>
          <p:cNvSpPr>
            <a:spLocks noChangeArrowheads="1"/>
          </p:cNvSpPr>
          <p:nvPr/>
        </p:nvSpPr>
        <p:spPr bwMode="auto">
          <a:xfrm>
            <a:off x="3927475" y="5878513"/>
            <a:ext cx="1555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Log Dose of Opioid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6002" name="Rectangle 162"/>
          <p:cNvSpPr>
            <a:spLocks noChangeArrowheads="1"/>
          </p:cNvSpPr>
          <p:nvPr/>
        </p:nvSpPr>
        <p:spPr bwMode="auto">
          <a:xfrm>
            <a:off x="5589588" y="1725613"/>
            <a:ext cx="974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Full Agonist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3" name="Rectangle 163"/>
          <p:cNvSpPr>
            <a:spLocks noChangeArrowheads="1"/>
          </p:cNvSpPr>
          <p:nvPr/>
        </p:nvSpPr>
        <p:spPr bwMode="auto">
          <a:xfrm>
            <a:off x="5589588" y="1971675"/>
            <a:ext cx="1006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(Methadone)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4" name="Rectangle 164"/>
          <p:cNvSpPr>
            <a:spLocks noChangeArrowheads="1"/>
          </p:cNvSpPr>
          <p:nvPr/>
        </p:nvSpPr>
        <p:spPr bwMode="auto">
          <a:xfrm>
            <a:off x="5589588" y="3109913"/>
            <a:ext cx="1193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Partial Agonist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5" name="Rectangle 165"/>
          <p:cNvSpPr>
            <a:spLocks noChangeArrowheads="1"/>
          </p:cNvSpPr>
          <p:nvPr/>
        </p:nvSpPr>
        <p:spPr bwMode="auto">
          <a:xfrm>
            <a:off x="5589588" y="3355975"/>
            <a:ext cx="13255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(Buprenorphine)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6" name="Rectangle 166"/>
          <p:cNvSpPr>
            <a:spLocks noChangeArrowheads="1"/>
          </p:cNvSpPr>
          <p:nvPr/>
        </p:nvSpPr>
        <p:spPr bwMode="auto">
          <a:xfrm>
            <a:off x="5035550" y="5048250"/>
            <a:ext cx="1804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FFFF00"/>
                </a:solidFill>
              </a:rPr>
              <a:t>Antagonist (Naloxone)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6007" name="Text Box 167"/>
          <p:cNvSpPr txBox="1">
            <a:spLocks noChangeArrowheads="1"/>
          </p:cNvSpPr>
          <p:nvPr/>
        </p:nvSpPr>
        <p:spPr bwMode="auto">
          <a:xfrm>
            <a:off x="457200" y="2286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Intrinsic mu Activity: Full Agonist (Methadone), Partial Agonist (</a:t>
            </a:r>
            <a:r>
              <a:rPr lang="en-US" sz="24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Buprenorphine</a:t>
            </a: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), Antagonist (</a:t>
            </a:r>
            <a:r>
              <a:rPr lang="en-US" sz="2400" b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Naloxone</a:t>
            </a: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3">
      <a:dk1>
        <a:srgbClr val="0000FF"/>
      </a:dk1>
      <a:lt1>
        <a:sysClr val="window" lastClr="FFFFFF"/>
      </a:lt1>
      <a:dk2>
        <a:srgbClr val="0000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756</Words>
  <Application>Microsoft Office PowerPoint</Application>
  <PresentationFormat>On-screen Show (4:3)</PresentationFormat>
  <Paragraphs>229</Paragraphs>
  <Slides>27</Slides>
  <Notes>27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Apex</vt:lpstr>
      <vt:lpstr>Document</vt:lpstr>
      <vt:lpstr>Chart</vt:lpstr>
      <vt:lpstr>Slide</vt:lpstr>
      <vt:lpstr>Slide 1</vt:lpstr>
      <vt:lpstr>Buprenorphine Group Treatment For Opioid Addiction</vt:lpstr>
      <vt:lpstr>Disclosures</vt:lpstr>
      <vt:lpstr>Learning Objectives</vt:lpstr>
      <vt:lpstr>Slide 5</vt:lpstr>
      <vt:lpstr>Slide 6</vt:lpstr>
      <vt:lpstr>Slide 7</vt:lpstr>
      <vt:lpstr>Opioids – a brief overview</vt:lpstr>
      <vt:lpstr>Slide 9</vt:lpstr>
      <vt:lpstr>Buprenorphine – a partial agonist</vt:lpstr>
      <vt:lpstr>Slide 11</vt:lpstr>
      <vt:lpstr>Slide 12</vt:lpstr>
      <vt:lpstr>Buprenorphine – a partial agonist</vt:lpstr>
      <vt:lpstr>Who is an appropriate patient?</vt:lpstr>
      <vt:lpstr>Meet Ryan - </vt:lpstr>
      <vt:lpstr>Slide 16</vt:lpstr>
      <vt:lpstr>“I’m tired of snorting Oxies, Doc. Can you help me?”</vt:lpstr>
      <vt:lpstr>Slide 18</vt:lpstr>
      <vt:lpstr>Opioid Withdrawal</vt:lpstr>
      <vt:lpstr>Slide 20</vt:lpstr>
      <vt:lpstr>Uses of Buprenorphine</vt:lpstr>
      <vt:lpstr>Buprenorphine vs. Placebo  for Heroin Dependence Kakko, Lancet 2003</vt:lpstr>
      <vt:lpstr>Slide 23</vt:lpstr>
      <vt:lpstr>Special Thanks:</vt:lpstr>
      <vt:lpstr>Buprenorphine Clinical Guidelines</vt:lpstr>
      <vt:lpstr>Buprenorphine Course</vt:lpstr>
      <vt:lpstr>For further information: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Buprenorphine Group Treatment For Opioid Addiction</dc:title>
  <dc:creator>Ken</dc:creator>
  <cp:lastModifiedBy>Ken</cp:lastModifiedBy>
  <cp:revision>7</cp:revision>
  <dcterms:created xsi:type="dcterms:W3CDTF">2010-02-16T11:08:19Z</dcterms:created>
  <dcterms:modified xsi:type="dcterms:W3CDTF">2010-02-18T07:54:22Z</dcterms:modified>
</cp:coreProperties>
</file>